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av" ContentType="audio/x-wav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1"/>
  </p:notesMasterIdLst>
  <p:sldIdLst>
    <p:sldId id="785" r:id="rId2"/>
    <p:sldId id="786" r:id="rId3"/>
    <p:sldId id="787" r:id="rId4"/>
    <p:sldId id="788" r:id="rId5"/>
    <p:sldId id="789" r:id="rId6"/>
    <p:sldId id="790" r:id="rId7"/>
    <p:sldId id="791" r:id="rId8"/>
    <p:sldId id="792" r:id="rId9"/>
    <p:sldId id="793" r:id="rId10"/>
    <p:sldId id="794" r:id="rId11"/>
    <p:sldId id="795" r:id="rId12"/>
    <p:sldId id="796" r:id="rId13"/>
    <p:sldId id="797" r:id="rId14"/>
    <p:sldId id="798" r:id="rId15"/>
    <p:sldId id="799" r:id="rId16"/>
    <p:sldId id="800" r:id="rId17"/>
    <p:sldId id="801" r:id="rId18"/>
    <p:sldId id="802" r:id="rId19"/>
    <p:sldId id="803" r:id="rId20"/>
    <p:sldId id="804" r:id="rId21"/>
    <p:sldId id="805" r:id="rId22"/>
    <p:sldId id="806" r:id="rId23"/>
    <p:sldId id="807" r:id="rId24"/>
    <p:sldId id="808" r:id="rId25"/>
    <p:sldId id="809" r:id="rId26"/>
    <p:sldId id="810" r:id="rId27"/>
    <p:sldId id="811" r:id="rId28"/>
    <p:sldId id="812" r:id="rId29"/>
    <p:sldId id="813" r:id="rId30"/>
    <p:sldId id="814" r:id="rId31"/>
    <p:sldId id="815" r:id="rId32"/>
    <p:sldId id="816" r:id="rId33"/>
    <p:sldId id="817" r:id="rId34"/>
    <p:sldId id="818" r:id="rId35"/>
    <p:sldId id="819" r:id="rId36"/>
    <p:sldId id="820" r:id="rId37"/>
    <p:sldId id="865" r:id="rId38"/>
    <p:sldId id="866" r:id="rId39"/>
    <p:sldId id="823" r:id="rId40"/>
    <p:sldId id="824" r:id="rId41"/>
    <p:sldId id="825" r:id="rId42"/>
    <p:sldId id="826" r:id="rId43"/>
    <p:sldId id="827" r:id="rId44"/>
    <p:sldId id="828" r:id="rId45"/>
    <p:sldId id="829" r:id="rId46"/>
    <p:sldId id="830" r:id="rId47"/>
    <p:sldId id="831" r:id="rId48"/>
    <p:sldId id="832" r:id="rId49"/>
    <p:sldId id="833" r:id="rId50"/>
    <p:sldId id="834" r:id="rId51"/>
    <p:sldId id="835" r:id="rId52"/>
    <p:sldId id="836" r:id="rId53"/>
    <p:sldId id="837" r:id="rId54"/>
    <p:sldId id="838" r:id="rId55"/>
    <p:sldId id="839" r:id="rId56"/>
    <p:sldId id="840" r:id="rId57"/>
    <p:sldId id="841" r:id="rId58"/>
    <p:sldId id="842" r:id="rId59"/>
    <p:sldId id="843" r:id="rId60"/>
    <p:sldId id="844" r:id="rId61"/>
    <p:sldId id="845" r:id="rId62"/>
    <p:sldId id="846" r:id="rId63"/>
    <p:sldId id="847" r:id="rId64"/>
    <p:sldId id="848" r:id="rId65"/>
    <p:sldId id="849" r:id="rId66"/>
    <p:sldId id="850" r:id="rId67"/>
    <p:sldId id="851" r:id="rId68"/>
    <p:sldId id="852" r:id="rId69"/>
    <p:sldId id="853" r:id="rId70"/>
    <p:sldId id="854" r:id="rId71"/>
    <p:sldId id="855" r:id="rId72"/>
    <p:sldId id="856" r:id="rId73"/>
    <p:sldId id="857" r:id="rId74"/>
    <p:sldId id="858" r:id="rId75"/>
    <p:sldId id="859" r:id="rId76"/>
    <p:sldId id="860" r:id="rId77"/>
    <p:sldId id="861" r:id="rId78"/>
    <p:sldId id="862" r:id="rId79"/>
    <p:sldId id="863" r:id="rId80"/>
  </p:sldIdLst>
  <p:sldSz cx="9144000" cy="6858000" type="screen4x3"/>
  <p:notesSz cx="6858000" cy="9144000"/>
  <p:custDataLst>
    <p:tags r:id="rId82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5" userDrawn="1">
          <p15:clr>
            <a:srgbClr val="A4A3A4"/>
          </p15:clr>
        </p15:guide>
        <p15:guide id="3" orient="horz" pos="709" userDrawn="1">
          <p15:clr>
            <a:srgbClr val="A4A3A4"/>
          </p15:clr>
        </p15:guide>
        <p15:guide id="4" orient="horz" pos="436" userDrawn="1">
          <p15:clr>
            <a:srgbClr val="A4A3A4"/>
          </p15:clr>
        </p15:guide>
        <p15:guide id="5" orient="horz" pos="4292" userDrawn="1">
          <p15:clr>
            <a:srgbClr val="A4A3A4"/>
          </p15:clr>
        </p15:guide>
        <p15:guide id="7" orient="horz" pos="1162" userDrawn="1">
          <p15:clr>
            <a:srgbClr val="A4A3A4"/>
          </p15:clr>
        </p15:guide>
        <p15:guide id="8" pos="48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6F2F"/>
    <a:srgbClr val="373737"/>
    <a:srgbClr val="28516A"/>
    <a:srgbClr val="C0504D"/>
    <a:srgbClr val="1F788D"/>
    <a:srgbClr val="FF513D"/>
    <a:srgbClr val="BC40A3"/>
    <a:srgbClr val="54748B"/>
    <a:srgbClr val="FFFFFF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3" autoAdjust="0"/>
    <p:restoredTop sz="95588" autoAdjust="0"/>
  </p:normalViewPr>
  <p:slideViewPr>
    <p:cSldViewPr>
      <p:cViewPr varScale="1">
        <p:scale>
          <a:sx n="127" d="100"/>
          <a:sy n="127" d="100"/>
        </p:scale>
        <p:origin x="768" y="184"/>
      </p:cViewPr>
      <p:guideLst>
        <p:guide pos="385"/>
        <p:guide orient="horz" pos="709"/>
        <p:guide orient="horz" pos="436"/>
        <p:guide orient="horz" pos="4292"/>
        <p:guide orient="horz" pos="1162"/>
        <p:guide pos="483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tags" Target="tags/tag1.xml"/></Relationships>
</file>

<file path=ppt/media/audio1.wav>
</file>

<file path=ppt/media/image1.jpg>
</file>

<file path=ppt/media/image10.tiff>
</file>

<file path=ppt/media/image109.png>
</file>

<file path=ppt/media/image110.png>
</file>

<file path=ppt/media/image111.png>
</file>

<file path=ppt/media/image113.png>
</file>

<file path=ppt/media/image114.png>
</file>

<file path=ppt/media/image115.png>
</file>

<file path=ppt/media/image119.png>
</file>

<file path=ppt/media/image120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3.png>
</file>

<file path=ppt/media/image134.png>
</file>

<file path=ppt/media/image135.png>
</file>

<file path=ppt/media/image136.png>
</file>

<file path=ppt/media/image137.png>
</file>

<file path=ppt/media/image139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0.png>
</file>

<file path=ppt/media/image151.png>
</file>

<file path=ppt/media/image152.png>
</file>

<file path=ppt/media/image153.png>
</file>

<file path=ppt/media/image154.png>
</file>

<file path=ppt/media/image2.png>
</file>

<file path=ppt/media/image2.tiff>
</file>

<file path=ppt/media/image281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6.tiff>
</file>

<file path=ppt/media/image7.tiff>
</file>

<file path=ppt/media/image8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F41B-5C57-436C-90E6-D46C969112ED}" type="datetimeFigureOut">
              <a:rPr lang="ru-RU" smtClean="0"/>
              <a:t>22.10.20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B4C3B-A507-4AC6-8C55-FDBC06173C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94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26281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8692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4161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00922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33560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811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32229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95480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43293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425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6156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75195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7848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59860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45426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3317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67182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57337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61648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37291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1327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3293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8737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328881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81503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26162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5260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34233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38070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095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52659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8418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7446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481960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60952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89775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17025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183735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104944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45642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309140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948826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327866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657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449558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589835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64841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8024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664724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64534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535411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90109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780652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451667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08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94006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634225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62226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464300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766433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416700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723264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523383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01013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585892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380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555754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837600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1372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020007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794259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0624909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34439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375556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439448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720515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1655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3078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0520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" name="applause.wav"/>
          </p:stSnd>
        </p:sndAc>
      </p:transition>
    </mc:Choice>
    <mc:Fallback xmlns="">
      <p:transition spd="slow">
        <p:sndAc>
          <p:stSnd>
            <p:snd r:embed="rId3" name="applause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3CA53-AE35-48B9-8B85-77295771D8C3}" type="datetimeFigureOut">
              <a:rPr lang="ru-RU" smtClean="0"/>
              <a:pPr/>
              <a:t>22.10.20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13" name="applause.wav"/>
          </p:stSnd>
        </p:sndAc>
      </p:transition>
    </mc:Choice>
    <mc:Fallback xmlns="">
      <p:transition spd="slow">
        <p:sndAc>
          <p:stSnd>
            <p:snd r:embed="rId15" name="applause.wav"/>
          </p:stSnd>
        </p:sndAc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4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4.tiff"/><Relationship Id="rId4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20.png"/><Relationship Id="rId4" Type="http://schemas.openxmlformats.org/officeDocument/2006/relationships/image" Target="../media/image1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audio1.wav"/><Relationship Id="rId7" Type="http://schemas.openxmlformats.org/officeDocument/2006/relationships/image" Target="../media/image8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6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1.png"/><Relationship Id="rId3" Type="http://schemas.openxmlformats.org/officeDocument/2006/relationships/audio" Target="../media/audio1.wav"/><Relationship Id="rId7" Type="http://schemas.openxmlformats.org/officeDocument/2006/relationships/image" Target="../media/image6.png"/><Relationship Id="rId12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9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2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tiff"/><Relationship Id="rId5" Type="http://schemas.openxmlformats.org/officeDocument/2006/relationships/image" Target="../media/image12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tiff"/><Relationship Id="rId5" Type="http://schemas.openxmlformats.org/officeDocument/2006/relationships/image" Target="../media/image12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tiff"/><Relationship Id="rId5" Type="http://schemas.openxmlformats.org/officeDocument/2006/relationships/image" Target="../media/image12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1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.tif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.tif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.tif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.tif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0.tif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11.png"/><Relationship Id="rId4" Type="http://schemas.openxmlformats.org/officeDocument/2006/relationships/image" Target="../media/image110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39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0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43.png"/><Relationship Id="rId4" Type="http://schemas.openxmlformats.org/officeDocument/2006/relationships/image" Target="../media/image144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6.png"/><Relationship Id="rId5" Type="http://schemas.openxmlformats.org/officeDocument/2006/relationships/image" Target="../media/image143.png"/><Relationship Id="rId4" Type="http://schemas.openxmlformats.org/officeDocument/2006/relationships/image" Target="../media/image145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.tif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48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50.png"/><Relationship Id="rId4" Type="http://schemas.openxmlformats.org/officeDocument/2006/relationships/image" Target="../media/image149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50.png"/><Relationship Id="rId4" Type="http://schemas.openxmlformats.org/officeDocument/2006/relationships/image" Target="../media/image15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50.png"/><Relationship Id="rId4" Type="http://schemas.openxmlformats.org/officeDocument/2006/relationships/image" Target="../media/image152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50.png"/><Relationship Id="rId4" Type="http://schemas.openxmlformats.org/officeDocument/2006/relationships/image" Target="../media/image153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15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3.png"/><Relationship Id="rId5" Type="http://schemas.openxmlformats.org/officeDocument/2006/relationships/image" Target="../media/image1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image" Target="../media/image115.png"/><Relationship Id="rId4" Type="http://schemas.openxmlformats.org/officeDocument/2006/relationships/image" Target="../media/image1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30622"/>
            <a:ext cx="8640960" cy="6250706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pPr algn="ctr"/>
            <a:r>
              <a:rPr lang="ru-RU" altLang="ru-RU" dirty="0"/>
              <a:t>Чего хочет статистик?</a:t>
            </a:r>
          </a:p>
        </p:txBody>
      </p:sp>
    </p:spTree>
    <p:extLst>
      <p:ext uri="{BB962C8B-B14F-4D97-AF65-F5344CB8AC3E}">
        <p14:creationId xmlns:p14="http://schemas.microsoft.com/office/powerpoint/2010/main" val="416469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BEA6E59D-13FE-7E4F-9DCB-3E48F20F781A}"/>
              </a:ext>
            </a:extLst>
          </p:cNvPr>
          <p:cNvGrpSpPr/>
          <p:nvPr/>
        </p:nvGrpSpPr>
        <p:grpSpPr>
          <a:xfrm>
            <a:off x="1160703" y="4074056"/>
            <a:ext cx="1707467" cy="1707466"/>
            <a:chOff x="4909981" y="4294037"/>
            <a:chExt cx="2016225" cy="2016224"/>
          </a:xfrm>
        </p:grpSpPr>
        <p:sp>
          <p:nvSpPr>
            <p:cNvPr id="25" name="Circle">
              <a:extLst>
                <a:ext uri="{FF2B5EF4-FFF2-40B4-BE49-F238E27FC236}">
                  <a16:creationId xmlns:a16="http://schemas.microsoft.com/office/drawing/2014/main" id="{519D8668-9911-944C-A76D-ECE3309803EF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6" name="Circle">
              <a:extLst>
                <a:ext uri="{FF2B5EF4-FFF2-40B4-BE49-F238E27FC236}">
                  <a16:creationId xmlns:a16="http://schemas.microsoft.com/office/drawing/2014/main" id="{4F3EE728-A470-F84C-BA42-C71ED1AC0409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7" name="Circle">
              <a:extLst>
                <a:ext uri="{FF2B5EF4-FFF2-40B4-BE49-F238E27FC236}">
                  <a16:creationId xmlns:a16="http://schemas.microsoft.com/office/drawing/2014/main" id="{0E51E3E9-43E7-384C-9B4B-A9ECE293131F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8" name="Circle">
              <a:extLst>
                <a:ext uri="{FF2B5EF4-FFF2-40B4-BE49-F238E27FC236}">
                  <a16:creationId xmlns:a16="http://schemas.microsoft.com/office/drawing/2014/main" id="{3C9A2063-A002-444D-808D-1B7EF588EF33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9" name="Circle">
              <a:extLst>
                <a:ext uri="{FF2B5EF4-FFF2-40B4-BE49-F238E27FC236}">
                  <a16:creationId xmlns:a16="http://schemas.microsoft.com/office/drawing/2014/main" id="{23186813-EFDA-B94D-88E3-CF2BAAA773B6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278FA8-AAE8-1C46-8A21-D4CAB0AE49FA}"/>
              </a:ext>
            </a:extLst>
          </p:cNvPr>
          <p:cNvGrpSpPr/>
          <p:nvPr/>
        </p:nvGrpSpPr>
        <p:grpSpPr>
          <a:xfrm>
            <a:off x="2989503" y="4074056"/>
            <a:ext cx="1707467" cy="1707466"/>
            <a:chOff x="4909981" y="4294037"/>
            <a:chExt cx="2016225" cy="2016224"/>
          </a:xfrm>
        </p:grpSpPr>
        <p:sp>
          <p:nvSpPr>
            <p:cNvPr id="31" name="Circle">
              <a:extLst>
                <a:ext uri="{FF2B5EF4-FFF2-40B4-BE49-F238E27FC236}">
                  <a16:creationId xmlns:a16="http://schemas.microsoft.com/office/drawing/2014/main" id="{798E014D-D0CE-2A4C-81E9-2071A2C7B5A9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2" name="Circle">
              <a:extLst>
                <a:ext uri="{FF2B5EF4-FFF2-40B4-BE49-F238E27FC236}">
                  <a16:creationId xmlns:a16="http://schemas.microsoft.com/office/drawing/2014/main" id="{EEC1FAED-39BB-2847-BFCD-48D96CCB2E4A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3" name="Circle">
              <a:extLst>
                <a:ext uri="{FF2B5EF4-FFF2-40B4-BE49-F238E27FC236}">
                  <a16:creationId xmlns:a16="http://schemas.microsoft.com/office/drawing/2014/main" id="{0811DCDD-5809-014E-9B4C-E8415F157988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4" name="Circle">
              <a:extLst>
                <a:ext uri="{FF2B5EF4-FFF2-40B4-BE49-F238E27FC236}">
                  <a16:creationId xmlns:a16="http://schemas.microsoft.com/office/drawing/2014/main" id="{6E6ADEAD-45CA-E944-996F-2A4F928F9296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5" name="Circle">
              <a:extLst>
                <a:ext uri="{FF2B5EF4-FFF2-40B4-BE49-F238E27FC236}">
                  <a16:creationId xmlns:a16="http://schemas.microsoft.com/office/drawing/2014/main" id="{E88072AE-54B6-2A4B-B45F-2D25EE64135D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0292624-5571-D948-9CE5-261A6472CB71}"/>
              </a:ext>
            </a:extLst>
          </p:cNvPr>
          <p:cNvGrpSpPr/>
          <p:nvPr/>
        </p:nvGrpSpPr>
        <p:grpSpPr>
          <a:xfrm>
            <a:off x="4806427" y="4074056"/>
            <a:ext cx="1707467" cy="1707466"/>
            <a:chOff x="4909981" y="4294037"/>
            <a:chExt cx="2016225" cy="2016224"/>
          </a:xfrm>
        </p:grpSpPr>
        <p:sp>
          <p:nvSpPr>
            <p:cNvPr id="37" name="Circle">
              <a:extLst>
                <a:ext uri="{FF2B5EF4-FFF2-40B4-BE49-F238E27FC236}">
                  <a16:creationId xmlns:a16="http://schemas.microsoft.com/office/drawing/2014/main" id="{EBEC0002-5F9A-4B4C-A8FA-E721FEB4F34B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8" name="Circle">
              <a:extLst>
                <a:ext uri="{FF2B5EF4-FFF2-40B4-BE49-F238E27FC236}">
                  <a16:creationId xmlns:a16="http://schemas.microsoft.com/office/drawing/2014/main" id="{3B35213B-F21A-A249-939A-C718C293FF37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9" name="Circle">
              <a:extLst>
                <a:ext uri="{FF2B5EF4-FFF2-40B4-BE49-F238E27FC236}">
                  <a16:creationId xmlns:a16="http://schemas.microsoft.com/office/drawing/2014/main" id="{F956E1F9-5803-9748-9F12-CDE0D01C3B09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0" name="Circle">
              <a:extLst>
                <a:ext uri="{FF2B5EF4-FFF2-40B4-BE49-F238E27FC236}">
                  <a16:creationId xmlns:a16="http://schemas.microsoft.com/office/drawing/2014/main" id="{C090BB77-E89D-EA4D-83A4-98828B5E555E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1" name="Circle">
              <a:extLst>
                <a:ext uri="{FF2B5EF4-FFF2-40B4-BE49-F238E27FC236}">
                  <a16:creationId xmlns:a16="http://schemas.microsoft.com/office/drawing/2014/main" id="{95653A7F-1595-5846-AA9A-BEEA9753B599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B808A0B-E4F4-7841-8408-E2C8C2641241}"/>
              </a:ext>
            </a:extLst>
          </p:cNvPr>
          <p:cNvGrpSpPr/>
          <p:nvPr/>
        </p:nvGrpSpPr>
        <p:grpSpPr>
          <a:xfrm>
            <a:off x="6623352" y="4074056"/>
            <a:ext cx="1707467" cy="1707466"/>
            <a:chOff x="4909981" y="4294037"/>
            <a:chExt cx="2016225" cy="2016224"/>
          </a:xfrm>
        </p:grpSpPr>
        <p:sp>
          <p:nvSpPr>
            <p:cNvPr id="43" name="Circle">
              <a:extLst>
                <a:ext uri="{FF2B5EF4-FFF2-40B4-BE49-F238E27FC236}">
                  <a16:creationId xmlns:a16="http://schemas.microsoft.com/office/drawing/2014/main" id="{FCA926B5-9465-494F-A277-7FEA0598EB0C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4" name="Circle">
              <a:extLst>
                <a:ext uri="{FF2B5EF4-FFF2-40B4-BE49-F238E27FC236}">
                  <a16:creationId xmlns:a16="http://schemas.microsoft.com/office/drawing/2014/main" id="{979DC604-EA34-AF47-B3B9-1E6E0A6A61D6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5" name="Circle">
              <a:extLst>
                <a:ext uri="{FF2B5EF4-FFF2-40B4-BE49-F238E27FC236}">
                  <a16:creationId xmlns:a16="http://schemas.microsoft.com/office/drawing/2014/main" id="{3BBF0984-7ECD-3D4D-B4A1-BB813998ABA2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6" name="Circle">
              <a:extLst>
                <a:ext uri="{FF2B5EF4-FFF2-40B4-BE49-F238E27FC236}">
                  <a16:creationId xmlns:a16="http://schemas.microsoft.com/office/drawing/2014/main" id="{EC5D378A-99EC-AC4E-BCBF-085E1D889C6C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7" name="Circle">
              <a:extLst>
                <a:ext uri="{FF2B5EF4-FFF2-40B4-BE49-F238E27FC236}">
                  <a16:creationId xmlns:a16="http://schemas.microsoft.com/office/drawing/2014/main" id="{EC9042E6-30CA-5849-A5DB-BCF9E42CE214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sp>
        <p:nvSpPr>
          <p:cNvPr id="56" name="Прямоугольник 1">
            <a:extLst>
              <a:ext uri="{FF2B5EF4-FFF2-40B4-BE49-F238E27FC236}">
                <a16:creationId xmlns:a16="http://schemas.microsoft.com/office/drawing/2014/main" id="{75F306ED-6476-F646-A2BD-110B09D2670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2FB7685-6495-F742-848E-3F9999D6BDCD}"/>
              </a:ext>
            </a:extLst>
          </p:cNvPr>
          <p:cNvGrpSpPr/>
          <p:nvPr/>
        </p:nvGrpSpPr>
        <p:grpSpPr>
          <a:xfrm>
            <a:off x="2136131" y="4190440"/>
            <a:ext cx="538176" cy="471736"/>
            <a:chOff x="2136131" y="4190440"/>
            <a:chExt cx="538176" cy="47173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CB5BCD7-54B0-B44F-BE98-22A554159895}"/>
                </a:ext>
              </a:extLst>
            </p:cNvPr>
            <p:cNvSpPr/>
            <p:nvPr/>
          </p:nvSpPr>
          <p:spPr>
            <a:xfrm>
              <a:off x="2263666" y="4218485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BFE0053-F37D-2E49-B824-1179D229A6FA}"/>
                </a:ext>
              </a:extLst>
            </p:cNvPr>
            <p:cNvSpPr/>
            <p:nvPr/>
          </p:nvSpPr>
          <p:spPr>
            <a:xfrm>
              <a:off x="2416066" y="4370885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9CBB65B-4687-6243-B577-8D444AE403BD}"/>
                </a:ext>
              </a:extLst>
            </p:cNvPr>
            <p:cNvSpPr/>
            <p:nvPr/>
          </p:nvSpPr>
          <p:spPr>
            <a:xfrm>
              <a:off x="2570270" y="4590168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7413860B-1159-5347-9BFA-268D493BE772}"/>
                </a:ext>
              </a:extLst>
            </p:cNvPr>
            <p:cNvSpPr/>
            <p:nvPr/>
          </p:nvSpPr>
          <p:spPr>
            <a:xfrm>
              <a:off x="2136131" y="437886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4EDA16E-DF30-604F-B7E7-7F633858AD34}"/>
                </a:ext>
              </a:extLst>
            </p:cNvPr>
            <p:cNvSpPr/>
            <p:nvPr/>
          </p:nvSpPr>
          <p:spPr>
            <a:xfrm>
              <a:off x="2417676" y="419044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167482F-6CB1-0942-B3DD-131287BBBA34}"/>
                </a:ext>
              </a:extLst>
            </p:cNvPr>
            <p:cNvSpPr/>
            <p:nvPr/>
          </p:nvSpPr>
          <p:spPr>
            <a:xfrm>
              <a:off x="2281238" y="436282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FDAEB6C-8468-7F4B-B9F5-B3D1F7504A75}"/>
                </a:ext>
              </a:extLst>
            </p:cNvPr>
            <p:cNvSpPr/>
            <p:nvPr/>
          </p:nvSpPr>
          <p:spPr>
            <a:xfrm>
              <a:off x="2602299" y="4276794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5CABB74-6E47-4347-BE80-CA8F0CD9F778}"/>
                </a:ext>
              </a:extLst>
            </p:cNvPr>
            <p:cNvSpPr/>
            <p:nvPr/>
          </p:nvSpPr>
          <p:spPr>
            <a:xfrm>
              <a:off x="2416066" y="451816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AB83B3B-F64C-C345-9DEE-0AEE6F92661E}"/>
                </a:ext>
              </a:extLst>
            </p:cNvPr>
            <p:cNvSpPr/>
            <p:nvPr/>
          </p:nvSpPr>
          <p:spPr>
            <a:xfrm>
              <a:off x="2602299" y="442592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8487CE2-1DCB-DD42-BA2A-D0DDF7451ECB}"/>
                </a:ext>
              </a:extLst>
            </p:cNvPr>
            <p:cNvSpPr/>
            <p:nvPr/>
          </p:nvSpPr>
          <p:spPr>
            <a:xfrm>
              <a:off x="2483768" y="4293096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pic>
        <p:nvPicPr>
          <p:cNvPr id="60" name="Рисунок 2">
            <a:extLst>
              <a:ext uri="{FF2B5EF4-FFF2-40B4-BE49-F238E27FC236}">
                <a16:creationId xmlns:a16="http://schemas.microsoft.com/office/drawing/2014/main" id="{18C72552-8821-4F44-9E66-E397D6265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808" y="454582"/>
            <a:ext cx="5940646" cy="364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83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Прямоугольник 1">
            <a:extLst>
              <a:ext uri="{FF2B5EF4-FFF2-40B4-BE49-F238E27FC236}">
                <a16:creationId xmlns:a16="http://schemas.microsoft.com/office/drawing/2014/main" id="{75F306ED-6476-F646-A2BD-110B09D2670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0617182B-C8D0-B948-A985-9B355674F33F}"/>
              </a:ext>
            </a:extLst>
          </p:cNvPr>
          <p:cNvSpPr txBox="1"/>
          <p:nvPr/>
        </p:nvSpPr>
        <p:spPr>
          <a:xfrm>
            <a:off x="1505796" y="5844583"/>
            <a:ext cx="1136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8516A"/>
                </a:solidFill>
                <a:latin typeface="Myriad Pro" panose="020B0503030403020204" pitchFamily="34" charset="0"/>
              </a:rPr>
              <a:t>n = 10</a:t>
            </a:r>
            <a:endParaRPr lang="en-RU" sz="2400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80BC627-A3A5-BB44-8C7A-5C96C1C017B4}"/>
              </a:ext>
            </a:extLst>
          </p:cNvPr>
          <p:cNvGrpSpPr/>
          <p:nvPr/>
        </p:nvGrpSpPr>
        <p:grpSpPr>
          <a:xfrm>
            <a:off x="1160703" y="4074056"/>
            <a:ext cx="1707467" cy="1707466"/>
            <a:chOff x="4909981" y="4294037"/>
            <a:chExt cx="2016225" cy="2016224"/>
          </a:xfrm>
        </p:grpSpPr>
        <p:sp>
          <p:nvSpPr>
            <p:cNvPr id="38" name="Circle">
              <a:extLst>
                <a:ext uri="{FF2B5EF4-FFF2-40B4-BE49-F238E27FC236}">
                  <a16:creationId xmlns:a16="http://schemas.microsoft.com/office/drawing/2014/main" id="{9A70546B-977F-C04D-AE84-51B94C7C2ED4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9" name="Circle">
              <a:extLst>
                <a:ext uri="{FF2B5EF4-FFF2-40B4-BE49-F238E27FC236}">
                  <a16:creationId xmlns:a16="http://schemas.microsoft.com/office/drawing/2014/main" id="{67523A7D-2B04-E74C-A5CE-61AE64E68F64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0" name="Circle">
              <a:extLst>
                <a:ext uri="{FF2B5EF4-FFF2-40B4-BE49-F238E27FC236}">
                  <a16:creationId xmlns:a16="http://schemas.microsoft.com/office/drawing/2014/main" id="{1E2FED33-88AA-EC49-B246-A22B399198C7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1" name="Circle">
              <a:extLst>
                <a:ext uri="{FF2B5EF4-FFF2-40B4-BE49-F238E27FC236}">
                  <a16:creationId xmlns:a16="http://schemas.microsoft.com/office/drawing/2014/main" id="{1362A481-7684-FF4D-AB25-86A7FFED7D5E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2" name="Circle">
              <a:extLst>
                <a:ext uri="{FF2B5EF4-FFF2-40B4-BE49-F238E27FC236}">
                  <a16:creationId xmlns:a16="http://schemas.microsoft.com/office/drawing/2014/main" id="{52B0CA8E-4431-DB4B-BE64-8C7395285F1F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F9679ED-938A-0043-8D03-E276C6D3963B}"/>
              </a:ext>
            </a:extLst>
          </p:cNvPr>
          <p:cNvGrpSpPr/>
          <p:nvPr/>
        </p:nvGrpSpPr>
        <p:grpSpPr>
          <a:xfrm>
            <a:off x="2989503" y="4074056"/>
            <a:ext cx="1707467" cy="1707466"/>
            <a:chOff x="4909981" y="4294037"/>
            <a:chExt cx="2016225" cy="2016224"/>
          </a:xfrm>
        </p:grpSpPr>
        <p:sp>
          <p:nvSpPr>
            <p:cNvPr id="44" name="Circle">
              <a:extLst>
                <a:ext uri="{FF2B5EF4-FFF2-40B4-BE49-F238E27FC236}">
                  <a16:creationId xmlns:a16="http://schemas.microsoft.com/office/drawing/2014/main" id="{5E29BCA1-1140-8C47-AD2F-01983F9B729E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5" name="Circle">
              <a:extLst>
                <a:ext uri="{FF2B5EF4-FFF2-40B4-BE49-F238E27FC236}">
                  <a16:creationId xmlns:a16="http://schemas.microsoft.com/office/drawing/2014/main" id="{5D73F903-4B7B-D849-950B-31C29F61F8F2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6" name="Circle">
              <a:extLst>
                <a:ext uri="{FF2B5EF4-FFF2-40B4-BE49-F238E27FC236}">
                  <a16:creationId xmlns:a16="http://schemas.microsoft.com/office/drawing/2014/main" id="{795006CC-1806-8B4F-B14B-4D48A2614FFE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7" name="Circle">
              <a:extLst>
                <a:ext uri="{FF2B5EF4-FFF2-40B4-BE49-F238E27FC236}">
                  <a16:creationId xmlns:a16="http://schemas.microsoft.com/office/drawing/2014/main" id="{EA488CFA-63B8-BA46-8F8A-75B24290379C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48" name="Circle">
              <a:extLst>
                <a:ext uri="{FF2B5EF4-FFF2-40B4-BE49-F238E27FC236}">
                  <a16:creationId xmlns:a16="http://schemas.microsoft.com/office/drawing/2014/main" id="{32CEFEB4-B1AD-6845-97B1-23715B2C930E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7DD7E24-9A1D-F443-8410-ED1D39EB611C}"/>
              </a:ext>
            </a:extLst>
          </p:cNvPr>
          <p:cNvGrpSpPr/>
          <p:nvPr/>
        </p:nvGrpSpPr>
        <p:grpSpPr>
          <a:xfrm>
            <a:off x="4806427" y="4074056"/>
            <a:ext cx="1707467" cy="1707466"/>
            <a:chOff x="4909981" y="4294037"/>
            <a:chExt cx="2016225" cy="2016224"/>
          </a:xfrm>
        </p:grpSpPr>
        <p:sp>
          <p:nvSpPr>
            <p:cNvPr id="50" name="Circle">
              <a:extLst>
                <a:ext uri="{FF2B5EF4-FFF2-40B4-BE49-F238E27FC236}">
                  <a16:creationId xmlns:a16="http://schemas.microsoft.com/office/drawing/2014/main" id="{60F00872-9EF7-1242-8FD3-B3D35D89058C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51" name="Circle">
              <a:extLst>
                <a:ext uri="{FF2B5EF4-FFF2-40B4-BE49-F238E27FC236}">
                  <a16:creationId xmlns:a16="http://schemas.microsoft.com/office/drawing/2014/main" id="{52CAF070-7A6B-6C4F-B8D9-EFE253AC9902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52" name="Circle">
              <a:extLst>
                <a:ext uri="{FF2B5EF4-FFF2-40B4-BE49-F238E27FC236}">
                  <a16:creationId xmlns:a16="http://schemas.microsoft.com/office/drawing/2014/main" id="{F4BDC166-15F0-D84F-B1F3-A74F8D6BD4E4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53" name="Circle">
              <a:extLst>
                <a:ext uri="{FF2B5EF4-FFF2-40B4-BE49-F238E27FC236}">
                  <a16:creationId xmlns:a16="http://schemas.microsoft.com/office/drawing/2014/main" id="{E1063CD8-906C-A243-9B25-819F7C69130D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54" name="Circle">
              <a:extLst>
                <a:ext uri="{FF2B5EF4-FFF2-40B4-BE49-F238E27FC236}">
                  <a16:creationId xmlns:a16="http://schemas.microsoft.com/office/drawing/2014/main" id="{DE4E74AF-898E-AB42-9A6F-C7D2F3A60D99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E0864E7-C9D7-AD41-A865-D1BC26F94D4D}"/>
              </a:ext>
            </a:extLst>
          </p:cNvPr>
          <p:cNvGrpSpPr/>
          <p:nvPr/>
        </p:nvGrpSpPr>
        <p:grpSpPr>
          <a:xfrm>
            <a:off x="6623352" y="4074056"/>
            <a:ext cx="1707467" cy="1707466"/>
            <a:chOff x="4909981" y="4294037"/>
            <a:chExt cx="2016225" cy="2016224"/>
          </a:xfrm>
        </p:grpSpPr>
        <p:sp>
          <p:nvSpPr>
            <p:cNvPr id="57" name="Circle">
              <a:extLst>
                <a:ext uri="{FF2B5EF4-FFF2-40B4-BE49-F238E27FC236}">
                  <a16:creationId xmlns:a16="http://schemas.microsoft.com/office/drawing/2014/main" id="{9272E608-61FC-D14B-BBE1-77CF56DB322B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58" name="Circle">
              <a:extLst>
                <a:ext uri="{FF2B5EF4-FFF2-40B4-BE49-F238E27FC236}">
                  <a16:creationId xmlns:a16="http://schemas.microsoft.com/office/drawing/2014/main" id="{D60D5F57-1DB9-804D-AC92-626E78BD5072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59" name="Circle">
              <a:extLst>
                <a:ext uri="{FF2B5EF4-FFF2-40B4-BE49-F238E27FC236}">
                  <a16:creationId xmlns:a16="http://schemas.microsoft.com/office/drawing/2014/main" id="{4B3CCC88-5F2A-4940-A112-DEC6BC20794B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60" name="Circle">
              <a:extLst>
                <a:ext uri="{FF2B5EF4-FFF2-40B4-BE49-F238E27FC236}">
                  <a16:creationId xmlns:a16="http://schemas.microsoft.com/office/drawing/2014/main" id="{5C58FB19-2C69-B645-97BD-AC6366E619EA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61" name="Circle">
              <a:extLst>
                <a:ext uri="{FF2B5EF4-FFF2-40B4-BE49-F238E27FC236}">
                  <a16:creationId xmlns:a16="http://schemas.microsoft.com/office/drawing/2014/main" id="{52BD4A9D-7EEF-2944-8027-A8EFA844A7BB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72965A1E-0A91-1D4E-87E9-159775313CE2}"/>
              </a:ext>
            </a:extLst>
          </p:cNvPr>
          <p:cNvGrpSpPr/>
          <p:nvPr/>
        </p:nvGrpSpPr>
        <p:grpSpPr>
          <a:xfrm>
            <a:off x="2136131" y="4190440"/>
            <a:ext cx="538176" cy="471736"/>
            <a:chOff x="2136131" y="4190440"/>
            <a:chExt cx="538176" cy="47173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460BA409-1F7C-464C-AAF3-984C1A4C6DF4}"/>
                </a:ext>
              </a:extLst>
            </p:cNvPr>
            <p:cNvSpPr/>
            <p:nvPr/>
          </p:nvSpPr>
          <p:spPr>
            <a:xfrm>
              <a:off x="2263666" y="4218485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4577957-8DF2-2046-B2BF-713AAA84B7A2}"/>
                </a:ext>
              </a:extLst>
            </p:cNvPr>
            <p:cNvSpPr/>
            <p:nvPr/>
          </p:nvSpPr>
          <p:spPr>
            <a:xfrm>
              <a:off x="2416066" y="4370885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CD3171C-758F-A946-BE87-8B7DD154F0B5}"/>
                </a:ext>
              </a:extLst>
            </p:cNvPr>
            <p:cNvSpPr/>
            <p:nvPr/>
          </p:nvSpPr>
          <p:spPr>
            <a:xfrm>
              <a:off x="2570270" y="4590168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2DB001D-72DF-2B46-8F94-6E29B60A1775}"/>
                </a:ext>
              </a:extLst>
            </p:cNvPr>
            <p:cNvSpPr/>
            <p:nvPr/>
          </p:nvSpPr>
          <p:spPr>
            <a:xfrm>
              <a:off x="2136131" y="437886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2B771A3-DCCF-F245-85EE-05367530E41A}"/>
                </a:ext>
              </a:extLst>
            </p:cNvPr>
            <p:cNvSpPr/>
            <p:nvPr/>
          </p:nvSpPr>
          <p:spPr>
            <a:xfrm>
              <a:off x="2417676" y="419044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69E281B-0968-E14E-88C8-AAAB072EDD24}"/>
                </a:ext>
              </a:extLst>
            </p:cNvPr>
            <p:cNvSpPr/>
            <p:nvPr/>
          </p:nvSpPr>
          <p:spPr>
            <a:xfrm>
              <a:off x="2281238" y="436282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826CA42-7D8E-A04E-8FDE-FA4A0C4E009F}"/>
                </a:ext>
              </a:extLst>
            </p:cNvPr>
            <p:cNvSpPr/>
            <p:nvPr/>
          </p:nvSpPr>
          <p:spPr>
            <a:xfrm>
              <a:off x="2602299" y="4276794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3FE4BFFB-6C0C-C744-90AC-BB8546563B47}"/>
                </a:ext>
              </a:extLst>
            </p:cNvPr>
            <p:cNvSpPr/>
            <p:nvPr/>
          </p:nvSpPr>
          <p:spPr>
            <a:xfrm>
              <a:off x="2416066" y="451816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FFA513E9-3F11-D443-969F-F7611421A1DB}"/>
                </a:ext>
              </a:extLst>
            </p:cNvPr>
            <p:cNvSpPr/>
            <p:nvPr/>
          </p:nvSpPr>
          <p:spPr>
            <a:xfrm>
              <a:off x="2602299" y="442592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E6B47B04-F09E-114A-A3C1-1259CF4D0273}"/>
                </a:ext>
              </a:extLst>
            </p:cNvPr>
            <p:cNvSpPr/>
            <p:nvPr/>
          </p:nvSpPr>
          <p:spPr>
            <a:xfrm>
              <a:off x="2483768" y="4293096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pic>
        <p:nvPicPr>
          <p:cNvPr id="68" name="Рисунок 2">
            <a:extLst>
              <a:ext uri="{FF2B5EF4-FFF2-40B4-BE49-F238E27FC236}">
                <a16:creationId xmlns:a16="http://schemas.microsoft.com/office/drawing/2014/main" id="{77F38F71-01C4-F64F-BE5F-C1FDB163E9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808" y="454582"/>
            <a:ext cx="5940646" cy="364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65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110">
            <a:extLst>
              <a:ext uri="{FF2B5EF4-FFF2-40B4-BE49-F238E27FC236}">
                <a16:creationId xmlns:a16="http://schemas.microsoft.com/office/drawing/2014/main" id="{1459F87C-2625-244F-8FF4-EBFDB46846C7}"/>
              </a:ext>
            </a:extLst>
          </p:cNvPr>
          <p:cNvGrpSpPr/>
          <p:nvPr/>
        </p:nvGrpSpPr>
        <p:grpSpPr>
          <a:xfrm>
            <a:off x="1160703" y="4074056"/>
            <a:ext cx="1707467" cy="1707466"/>
            <a:chOff x="4909981" y="4294037"/>
            <a:chExt cx="2016225" cy="2016224"/>
          </a:xfrm>
        </p:grpSpPr>
        <p:sp>
          <p:nvSpPr>
            <p:cNvPr id="112" name="Circle">
              <a:extLst>
                <a:ext uri="{FF2B5EF4-FFF2-40B4-BE49-F238E27FC236}">
                  <a16:creationId xmlns:a16="http://schemas.microsoft.com/office/drawing/2014/main" id="{94FE3E80-87F9-C146-86C3-9CC7A416B2F8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3" name="Circle">
              <a:extLst>
                <a:ext uri="{FF2B5EF4-FFF2-40B4-BE49-F238E27FC236}">
                  <a16:creationId xmlns:a16="http://schemas.microsoft.com/office/drawing/2014/main" id="{6BA9ADA7-35B8-0B43-BBE2-DF07C02B0E95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4" name="Circle">
              <a:extLst>
                <a:ext uri="{FF2B5EF4-FFF2-40B4-BE49-F238E27FC236}">
                  <a16:creationId xmlns:a16="http://schemas.microsoft.com/office/drawing/2014/main" id="{7B994F4E-EE56-2B49-AC01-81745D809C65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5" name="Circle">
              <a:extLst>
                <a:ext uri="{FF2B5EF4-FFF2-40B4-BE49-F238E27FC236}">
                  <a16:creationId xmlns:a16="http://schemas.microsoft.com/office/drawing/2014/main" id="{700A8FCB-0FBB-074E-A79D-D673F749C617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6" name="Circle">
              <a:extLst>
                <a:ext uri="{FF2B5EF4-FFF2-40B4-BE49-F238E27FC236}">
                  <a16:creationId xmlns:a16="http://schemas.microsoft.com/office/drawing/2014/main" id="{78F4D362-8583-D44C-A34A-274ADB9ED2E9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8BF60C1-66BC-8F44-AC55-0851FD3007D9}"/>
              </a:ext>
            </a:extLst>
          </p:cNvPr>
          <p:cNvGrpSpPr/>
          <p:nvPr/>
        </p:nvGrpSpPr>
        <p:grpSpPr>
          <a:xfrm>
            <a:off x="2989503" y="4074056"/>
            <a:ext cx="1707467" cy="1707466"/>
            <a:chOff x="4909981" y="4294037"/>
            <a:chExt cx="2016225" cy="2016224"/>
          </a:xfrm>
        </p:grpSpPr>
        <p:sp>
          <p:nvSpPr>
            <p:cNvPr id="118" name="Circle">
              <a:extLst>
                <a:ext uri="{FF2B5EF4-FFF2-40B4-BE49-F238E27FC236}">
                  <a16:creationId xmlns:a16="http://schemas.microsoft.com/office/drawing/2014/main" id="{EE58E74E-EEF9-BE4B-9F55-6CABB19CA0BB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9" name="Circle">
              <a:extLst>
                <a:ext uri="{FF2B5EF4-FFF2-40B4-BE49-F238E27FC236}">
                  <a16:creationId xmlns:a16="http://schemas.microsoft.com/office/drawing/2014/main" id="{8B629796-EE7E-F746-AAFF-C1738F384FB0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0" name="Circle">
              <a:extLst>
                <a:ext uri="{FF2B5EF4-FFF2-40B4-BE49-F238E27FC236}">
                  <a16:creationId xmlns:a16="http://schemas.microsoft.com/office/drawing/2014/main" id="{2967FDCE-C8C5-F344-B15E-E9C0788A77DB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1" name="Circle">
              <a:extLst>
                <a:ext uri="{FF2B5EF4-FFF2-40B4-BE49-F238E27FC236}">
                  <a16:creationId xmlns:a16="http://schemas.microsoft.com/office/drawing/2014/main" id="{0947E5C5-28B6-494B-8066-E3105E926E43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2" name="Circle">
              <a:extLst>
                <a:ext uri="{FF2B5EF4-FFF2-40B4-BE49-F238E27FC236}">
                  <a16:creationId xmlns:a16="http://schemas.microsoft.com/office/drawing/2014/main" id="{3C16E614-6263-2544-8191-918B0411DED2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90DCBBD-E793-FC47-AB92-59F2430252B8}"/>
              </a:ext>
            </a:extLst>
          </p:cNvPr>
          <p:cNvGrpSpPr/>
          <p:nvPr/>
        </p:nvGrpSpPr>
        <p:grpSpPr>
          <a:xfrm>
            <a:off x="4806427" y="4074056"/>
            <a:ext cx="1707467" cy="1707466"/>
            <a:chOff x="4909981" y="4294037"/>
            <a:chExt cx="2016225" cy="2016224"/>
          </a:xfrm>
        </p:grpSpPr>
        <p:sp>
          <p:nvSpPr>
            <p:cNvPr id="124" name="Circle">
              <a:extLst>
                <a:ext uri="{FF2B5EF4-FFF2-40B4-BE49-F238E27FC236}">
                  <a16:creationId xmlns:a16="http://schemas.microsoft.com/office/drawing/2014/main" id="{41B047A8-6C2E-4E42-B9DC-DADA8B12D54F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5" name="Circle">
              <a:extLst>
                <a:ext uri="{FF2B5EF4-FFF2-40B4-BE49-F238E27FC236}">
                  <a16:creationId xmlns:a16="http://schemas.microsoft.com/office/drawing/2014/main" id="{1D1886E2-5551-6749-B435-1462314A0453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6" name="Circle">
              <a:extLst>
                <a:ext uri="{FF2B5EF4-FFF2-40B4-BE49-F238E27FC236}">
                  <a16:creationId xmlns:a16="http://schemas.microsoft.com/office/drawing/2014/main" id="{DF8CBC45-56A4-9E42-A760-E1B8C005DED1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7" name="Circle">
              <a:extLst>
                <a:ext uri="{FF2B5EF4-FFF2-40B4-BE49-F238E27FC236}">
                  <a16:creationId xmlns:a16="http://schemas.microsoft.com/office/drawing/2014/main" id="{AC773239-A65B-A847-970D-A78D9237A55D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8" name="Circle">
              <a:extLst>
                <a:ext uri="{FF2B5EF4-FFF2-40B4-BE49-F238E27FC236}">
                  <a16:creationId xmlns:a16="http://schemas.microsoft.com/office/drawing/2014/main" id="{C3C43B6D-0781-CF49-A2EC-09C7DFDC4E84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D320B53B-0945-914E-A348-F0EAE43CEC59}"/>
              </a:ext>
            </a:extLst>
          </p:cNvPr>
          <p:cNvGrpSpPr/>
          <p:nvPr/>
        </p:nvGrpSpPr>
        <p:grpSpPr>
          <a:xfrm>
            <a:off x="6623352" y="4074056"/>
            <a:ext cx="1707467" cy="1707466"/>
            <a:chOff x="4909981" y="4294037"/>
            <a:chExt cx="2016225" cy="2016224"/>
          </a:xfrm>
        </p:grpSpPr>
        <p:sp>
          <p:nvSpPr>
            <p:cNvPr id="130" name="Circle">
              <a:extLst>
                <a:ext uri="{FF2B5EF4-FFF2-40B4-BE49-F238E27FC236}">
                  <a16:creationId xmlns:a16="http://schemas.microsoft.com/office/drawing/2014/main" id="{DAE077D5-44EB-1942-AE24-42967045C672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1" name="Circle">
              <a:extLst>
                <a:ext uri="{FF2B5EF4-FFF2-40B4-BE49-F238E27FC236}">
                  <a16:creationId xmlns:a16="http://schemas.microsoft.com/office/drawing/2014/main" id="{84B40505-4B84-E746-9672-501A04B3EECA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2" name="Circle">
              <a:extLst>
                <a:ext uri="{FF2B5EF4-FFF2-40B4-BE49-F238E27FC236}">
                  <a16:creationId xmlns:a16="http://schemas.microsoft.com/office/drawing/2014/main" id="{4046773D-FBB4-D345-8651-690B8424E289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3" name="Circle">
              <a:extLst>
                <a:ext uri="{FF2B5EF4-FFF2-40B4-BE49-F238E27FC236}">
                  <a16:creationId xmlns:a16="http://schemas.microsoft.com/office/drawing/2014/main" id="{B9B582E8-BB5A-894C-8C9A-524398837C51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4" name="Circle">
              <a:extLst>
                <a:ext uri="{FF2B5EF4-FFF2-40B4-BE49-F238E27FC236}">
                  <a16:creationId xmlns:a16="http://schemas.microsoft.com/office/drawing/2014/main" id="{C5073BA3-3F06-4947-8C68-2FA84056163B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60100827-F491-034A-BF13-7C61CA2F6469}"/>
              </a:ext>
            </a:extLst>
          </p:cNvPr>
          <p:cNvGrpSpPr/>
          <p:nvPr/>
        </p:nvGrpSpPr>
        <p:grpSpPr>
          <a:xfrm>
            <a:off x="2136131" y="4190440"/>
            <a:ext cx="538176" cy="471736"/>
            <a:chOff x="2136131" y="4190440"/>
            <a:chExt cx="538176" cy="47173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A04998D8-9B1E-AA4A-937E-78E39604D069}"/>
                </a:ext>
              </a:extLst>
            </p:cNvPr>
            <p:cNvSpPr/>
            <p:nvPr/>
          </p:nvSpPr>
          <p:spPr>
            <a:xfrm>
              <a:off x="2263666" y="4218485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0523A4F-0A84-1947-88F3-694AADD01B37}"/>
                </a:ext>
              </a:extLst>
            </p:cNvPr>
            <p:cNvSpPr/>
            <p:nvPr/>
          </p:nvSpPr>
          <p:spPr>
            <a:xfrm>
              <a:off x="2416066" y="4370885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D9F4A885-5D4C-5242-A2BE-2E8D9D0357BF}"/>
                </a:ext>
              </a:extLst>
            </p:cNvPr>
            <p:cNvSpPr/>
            <p:nvPr/>
          </p:nvSpPr>
          <p:spPr>
            <a:xfrm>
              <a:off x="2570270" y="4590168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0EFEA758-2E2B-0C44-B0A2-B3A2D1FFFAC0}"/>
                </a:ext>
              </a:extLst>
            </p:cNvPr>
            <p:cNvSpPr/>
            <p:nvPr/>
          </p:nvSpPr>
          <p:spPr>
            <a:xfrm>
              <a:off x="2136131" y="4378863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1A962121-99FE-5747-8C6E-D7459BA52190}"/>
                </a:ext>
              </a:extLst>
            </p:cNvPr>
            <p:cNvSpPr/>
            <p:nvPr/>
          </p:nvSpPr>
          <p:spPr>
            <a:xfrm>
              <a:off x="2417676" y="419044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79E74D73-810B-3D4B-BC76-FC4F7ED00969}"/>
                </a:ext>
              </a:extLst>
            </p:cNvPr>
            <p:cNvSpPr/>
            <p:nvPr/>
          </p:nvSpPr>
          <p:spPr>
            <a:xfrm>
              <a:off x="2281238" y="4362823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924C85D1-FD58-844E-947E-8F17C9424E73}"/>
                </a:ext>
              </a:extLst>
            </p:cNvPr>
            <p:cNvSpPr/>
            <p:nvPr/>
          </p:nvSpPr>
          <p:spPr>
            <a:xfrm>
              <a:off x="2602299" y="4276794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98DD99AA-E16E-AD44-92A9-B0F8DCAE3FCB}"/>
                </a:ext>
              </a:extLst>
            </p:cNvPr>
            <p:cNvSpPr/>
            <p:nvPr/>
          </p:nvSpPr>
          <p:spPr>
            <a:xfrm>
              <a:off x="2416066" y="451816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AFC790B5-4CBB-6A49-AA0D-BEA6C9A5EA7C}"/>
                </a:ext>
              </a:extLst>
            </p:cNvPr>
            <p:cNvSpPr/>
            <p:nvPr/>
          </p:nvSpPr>
          <p:spPr>
            <a:xfrm>
              <a:off x="2602299" y="442592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53AEF41D-33DD-4F4D-9BDD-C8E9FF65A1EF}"/>
                </a:ext>
              </a:extLst>
            </p:cNvPr>
            <p:cNvSpPr/>
            <p:nvPr/>
          </p:nvSpPr>
          <p:spPr>
            <a:xfrm>
              <a:off x="2483768" y="4293096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sp>
        <p:nvSpPr>
          <p:cNvPr id="56" name="Прямоугольник 1">
            <a:extLst>
              <a:ext uri="{FF2B5EF4-FFF2-40B4-BE49-F238E27FC236}">
                <a16:creationId xmlns:a16="http://schemas.microsoft.com/office/drawing/2014/main" id="{75F306ED-6476-F646-A2BD-110B09D2670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FBC8487-FBB0-3540-8CEE-1F5ED04ED1A0}"/>
              </a:ext>
            </a:extLst>
          </p:cNvPr>
          <p:cNvGrpSpPr/>
          <p:nvPr/>
        </p:nvGrpSpPr>
        <p:grpSpPr>
          <a:xfrm>
            <a:off x="3926987" y="4333518"/>
            <a:ext cx="442019" cy="400666"/>
            <a:chOff x="3926987" y="4333518"/>
            <a:chExt cx="442019" cy="40066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B02EEE85-D230-674D-8A19-C341C211EC90}"/>
                </a:ext>
              </a:extLst>
            </p:cNvPr>
            <p:cNvSpPr/>
            <p:nvPr/>
          </p:nvSpPr>
          <p:spPr>
            <a:xfrm>
              <a:off x="4052978" y="4333518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20933A86-784D-254A-8FD9-45CAC5E82FA6}"/>
                </a:ext>
              </a:extLst>
            </p:cNvPr>
            <p:cNvSpPr/>
            <p:nvPr/>
          </p:nvSpPr>
          <p:spPr>
            <a:xfrm>
              <a:off x="4121597" y="4398827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73958FED-D090-2A4F-9C77-4A0F5A6C352E}"/>
                </a:ext>
              </a:extLst>
            </p:cNvPr>
            <p:cNvSpPr/>
            <p:nvPr/>
          </p:nvSpPr>
          <p:spPr>
            <a:xfrm>
              <a:off x="4266660" y="4513449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C6BD91EC-8D33-3B45-A4C1-D8483B6C0CAD}"/>
                </a:ext>
              </a:extLst>
            </p:cNvPr>
            <p:cNvSpPr/>
            <p:nvPr/>
          </p:nvSpPr>
          <p:spPr>
            <a:xfrm>
              <a:off x="4032205" y="4461457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932D9F57-8523-DB40-BAD1-D099AA699BAD}"/>
                </a:ext>
              </a:extLst>
            </p:cNvPr>
            <p:cNvSpPr/>
            <p:nvPr/>
          </p:nvSpPr>
          <p:spPr>
            <a:xfrm>
              <a:off x="4153876" y="4523914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E2EAA79B-F938-EA45-BF17-AD7139CB2EDC}"/>
                </a:ext>
              </a:extLst>
            </p:cNvPr>
            <p:cNvSpPr/>
            <p:nvPr/>
          </p:nvSpPr>
          <p:spPr>
            <a:xfrm>
              <a:off x="4054550" y="4590168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017FDF73-14EF-6F45-B677-02991B60DB00}"/>
                </a:ext>
              </a:extLst>
            </p:cNvPr>
            <p:cNvSpPr/>
            <p:nvPr/>
          </p:nvSpPr>
          <p:spPr>
            <a:xfrm>
              <a:off x="4215535" y="444289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F323207D-7F2B-CF4F-9E1A-305406222B46}"/>
                </a:ext>
              </a:extLst>
            </p:cNvPr>
            <p:cNvSpPr/>
            <p:nvPr/>
          </p:nvSpPr>
          <p:spPr>
            <a:xfrm>
              <a:off x="3926987" y="4441441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B8DA1D9-123A-1549-A255-C61FB63DE154}"/>
                </a:ext>
              </a:extLst>
            </p:cNvPr>
            <p:cNvSpPr/>
            <p:nvPr/>
          </p:nvSpPr>
          <p:spPr>
            <a:xfrm>
              <a:off x="4168464" y="4662176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4DB09441-BE62-9545-833A-D892419794C7}"/>
                </a:ext>
              </a:extLst>
            </p:cNvPr>
            <p:cNvSpPr/>
            <p:nvPr/>
          </p:nvSpPr>
          <p:spPr>
            <a:xfrm>
              <a:off x="4296998" y="4638144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sp>
        <p:nvSpPr>
          <p:cNvPr id="204" name="TextBox 203">
            <a:extLst>
              <a:ext uri="{FF2B5EF4-FFF2-40B4-BE49-F238E27FC236}">
                <a16:creationId xmlns:a16="http://schemas.microsoft.com/office/drawing/2014/main" id="{0617182B-C8D0-B948-A985-9B355674F33F}"/>
              </a:ext>
            </a:extLst>
          </p:cNvPr>
          <p:cNvSpPr txBox="1"/>
          <p:nvPr/>
        </p:nvSpPr>
        <p:spPr>
          <a:xfrm>
            <a:off x="1505796" y="5844583"/>
            <a:ext cx="116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n = 10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5181200A-7942-C54D-80BA-32D7EF73FC1A}"/>
              </a:ext>
            </a:extLst>
          </p:cNvPr>
          <p:cNvSpPr txBox="1"/>
          <p:nvPr/>
        </p:nvSpPr>
        <p:spPr>
          <a:xfrm>
            <a:off x="3327723" y="5844583"/>
            <a:ext cx="116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8516A"/>
                </a:solidFill>
                <a:latin typeface="Myriad Pro" panose="020B0503030403020204" pitchFamily="34" charset="0"/>
              </a:rPr>
              <a:t>n = 20</a:t>
            </a:r>
            <a:endParaRPr lang="en-RU" sz="2400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pic>
        <p:nvPicPr>
          <p:cNvPr id="52" name="Рисунок 2">
            <a:extLst>
              <a:ext uri="{FF2B5EF4-FFF2-40B4-BE49-F238E27FC236}">
                <a16:creationId xmlns:a16="http://schemas.microsoft.com/office/drawing/2014/main" id="{3CFF5DF5-E90E-A542-931B-F5BE4F838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808" y="454582"/>
            <a:ext cx="5940646" cy="364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03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B3EED8D3-2493-DC4B-8B6F-85FEB271C9CB}"/>
              </a:ext>
            </a:extLst>
          </p:cNvPr>
          <p:cNvGrpSpPr/>
          <p:nvPr/>
        </p:nvGrpSpPr>
        <p:grpSpPr>
          <a:xfrm>
            <a:off x="1160703" y="4074056"/>
            <a:ext cx="1707467" cy="1707466"/>
            <a:chOff x="4909981" y="4294037"/>
            <a:chExt cx="2016225" cy="2016224"/>
          </a:xfrm>
        </p:grpSpPr>
        <p:sp>
          <p:nvSpPr>
            <p:cNvPr id="62" name="Circle">
              <a:extLst>
                <a:ext uri="{FF2B5EF4-FFF2-40B4-BE49-F238E27FC236}">
                  <a16:creationId xmlns:a16="http://schemas.microsoft.com/office/drawing/2014/main" id="{411494DD-B30D-2642-BD87-C226326AB4E8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63" name="Circle">
              <a:extLst>
                <a:ext uri="{FF2B5EF4-FFF2-40B4-BE49-F238E27FC236}">
                  <a16:creationId xmlns:a16="http://schemas.microsoft.com/office/drawing/2014/main" id="{56927F49-DC84-C344-8A2D-E236AF928F4F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64" name="Circle">
              <a:extLst>
                <a:ext uri="{FF2B5EF4-FFF2-40B4-BE49-F238E27FC236}">
                  <a16:creationId xmlns:a16="http://schemas.microsoft.com/office/drawing/2014/main" id="{AFAC8352-CDD5-364B-B50B-B82CE31CE20F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65" name="Circle">
              <a:extLst>
                <a:ext uri="{FF2B5EF4-FFF2-40B4-BE49-F238E27FC236}">
                  <a16:creationId xmlns:a16="http://schemas.microsoft.com/office/drawing/2014/main" id="{C5792385-44BF-CC46-B14B-64518BB72862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66" name="Circle">
              <a:extLst>
                <a:ext uri="{FF2B5EF4-FFF2-40B4-BE49-F238E27FC236}">
                  <a16:creationId xmlns:a16="http://schemas.microsoft.com/office/drawing/2014/main" id="{72F1D47C-75B9-8A4B-A7AF-83F55032E42A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C69198B5-719E-7C40-934B-00F26982E2B1}"/>
              </a:ext>
            </a:extLst>
          </p:cNvPr>
          <p:cNvGrpSpPr/>
          <p:nvPr/>
        </p:nvGrpSpPr>
        <p:grpSpPr>
          <a:xfrm>
            <a:off x="2989503" y="4074056"/>
            <a:ext cx="1707467" cy="1707466"/>
            <a:chOff x="4909981" y="4294037"/>
            <a:chExt cx="2016225" cy="2016224"/>
          </a:xfrm>
        </p:grpSpPr>
        <p:sp>
          <p:nvSpPr>
            <p:cNvPr id="73" name="Circle">
              <a:extLst>
                <a:ext uri="{FF2B5EF4-FFF2-40B4-BE49-F238E27FC236}">
                  <a16:creationId xmlns:a16="http://schemas.microsoft.com/office/drawing/2014/main" id="{BA558C22-FA23-FA47-AA5A-62C3AE65D98E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4" name="Circle">
              <a:extLst>
                <a:ext uri="{FF2B5EF4-FFF2-40B4-BE49-F238E27FC236}">
                  <a16:creationId xmlns:a16="http://schemas.microsoft.com/office/drawing/2014/main" id="{B1A714B2-43BA-B945-8725-D8CEE0413EF9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5" name="Circle">
              <a:extLst>
                <a:ext uri="{FF2B5EF4-FFF2-40B4-BE49-F238E27FC236}">
                  <a16:creationId xmlns:a16="http://schemas.microsoft.com/office/drawing/2014/main" id="{7D5EDA42-008E-8A4F-9C80-63BFBE1F9A6C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6" name="Circle">
              <a:extLst>
                <a:ext uri="{FF2B5EF4-FFF2-40B4-BE49-F238E27FC236}">
                  <a16:creationId xmlns:a16="http://schemas.microsoft.com/office/drawing/2014/main" id="{2BE9946C-3179-904D-B150-74DED888F6E4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7" name="Circle">
              <a:extLst>
                <a:ext uri="{FF2B5EF4-FFF2-40B4-BE49-F238E27FC236}">
                  <a16:creationId xmlns:a16="http://schemas.microsoft.com/office/drawing/2014/main" id="{7094EADB-A21A-374A-BAF6-E51118E3D90F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D2B52A3-5680-7148-86BD-E48E950A71F4}"/>
              </a:ext>
            </a:extLst>
          </p:cNvPr>
          <p:cNvGrpSpPr/>
          <p:nvPr/>
        </p:nvGrpSpPr>
        <p:grpSpPr>
          <a:xfrm>
            <a:off x="4806427" y="4074056"/>
            <a:ext cx="1707467" cy="1707466"/>
            <a:chOff x="4909981" y="4294037"/>
            <a:chExt cx="2016225" cy="2016224"/>
          </a:xfrm>
        </p:grpSpPr>
        <p:sp>
          <p:nvSpPr>
            <p:cNvPr id="79" name="Circle">
              <a:extLst>
                <a:ext uri="{FF2B5EF4-FFF2-40B4-BE49-F238E27FC236}">
                  <a16:creationId xmlns:a16="http://schemas.microsoft.com/office/drawing/2014/main" id="{16DA7413-3E7A-8E4A-BAC7-D39FCE9B991F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0" name="Circle">
              <a:extLst>
                <a:ext uri="{FF2B5EF4-FFF2-40B4-BE49-F238E27FC236}">
                  <a16:creationId xmlns:a16="http://schemas.microsoft.com/office/drawing/2014/main" id="{334D044A-5A6C-A245-8946-4D8BBFD45B79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1" name="Circle">
              <a:extLst>
                <a:ext uri="{FF2B5EF4-FFF2-40B4-BE49-F238E27FC236}">
                  <a16:creationId xmlns:a16="http://schemas.microsoft.com/office/drawing/2014/main" id="{29DABBD2-AA15-884D-B526-C960B4A4C26A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2" name="Circle">
              <a:extLst>
                <a:ext uri="{FF2B5EF4-FFF2-40B4-BE49-F238E27FC236}">
                  <a16:creationId xmlns:a16="http://schemas.microsoft.com/office/drawing/2014/main" id="{A5E72EC7-F738-F243-A2F2-40F3A43E4CB4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8" name="Circle">
              <a:extLst>
                <a:ext uri="{FF2B5EF4-FFF2-40B4-BE49-F238E27FC236}">
                  <a16:creationId xmlns:a16="http://schemas.microsoft.com/office/drawing/2014/main" id="{07CFA857-EE3E-D04C-9C08-C846840B2066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64CB94A-5329-B340-BEA7-756629AC87FC}"/>
              </a:ext>
            </a:extLst>
          </p:cNvPr>
          <p:cNvGrpSpPr/>
          <p:nvPr/>
        </p:nvGrpSpPr>
        <p:grpSpPr>
          <a:xfrm>
            <a:off x="6623352" y="4074056"/>
            <a:ext cx="1707467" cy="1707466"/>
            <a:chOff x="4909981" y="4294037"/>
            <a:chExt cx="2016225" cy="2016224"/>
          </a:xfrm>
        </p:grpSpPr>
        <p:sp>
          <p:nvSpPr>
            <p:cNvPr id="90" name="Circle">
              <a:extLst>
                <a:ext uri="{FF2B5EF4-FFF2-40B4-BE49-F238E27FC236}">
                  <a16:creationId xmlns:a16="http://schemas.microsoft.com/office/drawing/2014/main" id="{4C67486D-022E-8949-989C-0C2C6A2F3903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1" name="Circle">
              <a:extLst>
                <a:ext uri="{FF2B5EF4-FFF2-40B4-BE49-F238E27FC236}">
                  <a16:creationId xmlns:a16="http://schemas.microsoft.com/office/drawing/2014/main" id="{BCE9ED0B-3707-4147-8BC0-4D3B48F1CF6D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2" name="Circle">
              <a:extLst>
                <a:ext uri="{FF2B5EF4-FFF2-40B4-BE49-F238E27FC236}">
                  <a16:creationId xmlns:a16="http://schemas.microsoft.com/office/drawing/2014/main" id="{260ACA18-782E-CD42-8D99-B359CEC4496F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3" name="Circle">
              <a:extLst>
                <a:ext uri="{FF2B5EF4-FFF2-40B4-BE49-F238E27FC236}">
                  <a16:creationId xmlns:a16="http://schemas.microsoft.com/office/drawing/2014/main" id="{66C6BC3A-D4A2-4E46-8F25-58184C3111FA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4" name="Circle">
              <a:extLst>
                <a:ext uri="{FF2B5EF4-FFF2-40B4-BE49-F238E27FC236}">
                  <a16:creationId xmlns:a16="http://schemas.microsoft.com/office/drawing/2014/main" id="{1EC81CA4-5B7F-874B-99FF-9EF6D4440018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71ECE8E8-7010-6941-8C21-73F13698B7F6}"/>
              </a:ext>
            </a:extLst>
          </p:cNvPr>
          <p:cNvGrpSpPr/>
          <p:nvPr/>
        </p:nvGrpSpPr>
        <p:grpSpPr>
          <a:xfrm>
            <a:off x="2136131" y="4190440"/>
            <a:ext cx="538176" cy="471736"/>
            <a:chOff x="2136131" y="4190440"/>
            <a:chExt cx="538176" cy="47173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F2076B69-BEA5-894E-BB23-2A613846A1A3}"/>
                </a:ext>
              </a:extLst>
            </p:cNvPr>
            <p:cNvSpPr/>
            <p:nvPr/>
          </p:nvSpPr>
          <p:spPr>
            <a:xfrm>
              <a:off x="2263666" y="4218485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34C64DC-1492-FA48-8417-DF2C71A3330A}"/>
                </a:ext>
              </a:extLst>
            </p:cNvPr>
            <p:cNvSpPr/>
            <p:nvPr/>
          </p:nvSpPr>
          <p:spPr>
            <a:xfrm>
              <a:off x="2416066" y="4370885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207DA340-00A6-AA4D-9F2B-921E9C3EF1E6}"/>
                </a:ext>
              </a:extLst>
            </p:cNvPr>
            <p:cNvSpPr/>
            <p:nvPr/>
          </p:nvSpPr>
          <p:spPr>
            <a:xfrm>
              <a:off x="2570270" y="4590168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29514B90-0419-EA49-AA4F-D3E2D00B5E40}"/>
                </a:ext>
              </a:extLst>
            </p:cNvPr>
            <p:cNvSpPr/>
            <p:nvPr/>
          </p:nvSpPr>
          <p:spPr>
            <a:xfrm>
              <a:off x="2136131" y="4378863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51E087D2-E8E9-E44B-AB5A-0091A4E71EDF}"/>
                </a:ext>
              </a:extLst>
            </p:cNvPr>
            <p:cNvSpPr/>
            <p:nvPr/>
          </p:nvSpPr>
          <p:spPr>
            <a:xfrm>
              <a:off x="2417676" y="419044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CE74ADAD-AB75-444C-97A5-1A4BAAB89F9F}"/>
                </a:ext>
              </a:extLst>
            </p:cNvPr>
            <p:cNvSpPr/>
            <p:nvPr/>
          </p:nvSpPr>
          <p:spPr>
            <a:xfrm>
              <a:off x="2281238" y="4362823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7CDEB4A9-F7AA-4E48-AE17-F0879BD62369}"/>
                </a:ext>
              </a:extLst>
            </p:cNvPr>
            <p:cNvSpPr/>
            <p:nvPr/>
          </p:nvSpPr>
          <p:spPr>
            <a:xfrm>
              <a:off x="2602299" y="4276794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1C883037-7D19-C84E-AA20-9BB7311B6BCD}"/>
                </a:ext>
              </a:extLst>
            </p:cNvPr>
            <p:cNvSpPr/>
            <p:nvPr/>
          </p:nvSpPr>
          <p:spPr>
            <a:xfrm>
              <a:off x="2416066" y="451816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9FF1A434-B2D9-0946-8D58-279EF5738696}"/>
                </a:ext>
              </a:extLst>
            </p:cNvPr>
            <p:cNvSpPr/>
            <p:nvPr/>
          </p:nvSpPr>
          <p:spPr>
            <a:xfrm>
              <a:off x="2602299" y="442592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1E7AF683-F7C2-2E40-89E1-D3F3B12FEC85}"/>
                </a:ext>
              </a:extLst>
            </p:cNvPr>
            <p:cNvSpPr/>
            <p:nvPr/>
          </p:nvSpPr>
          <p:spPr>
            <a:xfrm>
              <a:off x="2483768" y="4293096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1EF8045-9406-2C42-B335-AA6D25720678}"/>
              </a:ext>
            </a:extLst>
          </p:cNvPr>
          <p:cNvGrpSpPr/>
          <p:nvPr/>
        </p:nvGrpSpPr>
        <p:grpSpPr>
          <a:xfrm>
            <a:off x="3926987" y="4333518"/>
            <a:ext cx="442019" cy="400666"/>
            <a:chOff x="3926987" y="4333518"/>
            <a:chExt cx="442019" cy="40066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18707BAF-748E-3D4B-9A4C-8A136B26203F}"/>
                </a:ext>
              </a:extLst>
            </p:cNvPr>
            <p:cNvSpPr/>
            <p:nvPr/>
          </p:nvSpPr>
          <p:spPr>
            <a:xfrm>
              <a:off x="4052978" y="4333518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7FDCCC0-F943-BB4B-A9E5-574D3349D68D}"/>
                </a:ext>
              </a:extLst>
            </p:cNvPr>
            <p:cNvSpPr/>
            <p:nvPr/>
          </p:nvSpPr>
          <p:spPr>
            <a:xfrm>
              <a:off x="4121597" y="4398827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5728976E-E66B-AA4E-BFD3-EC7E9F84223F}"/>
                </a:ext>
              </a:extLst>
            </p:cNvPr>
            <p:cNvSpPr/>
            <p:nvPr/>
          </p:nvSpPr>
          <p:spPr>
            <a:xfrm>
              <a:off x="4266660" y="4513449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F4988A21-3D61-904D-94DF-5C72A2C27F3A}"/>
                </a:ext>
              </a:extLst>
            </p:cNvPr>
            <p:cNvSpPr/>
            <p:nvPr/>
          </p:nvSpPr>
          <p:spPr>
            <a:xfrm>
              <a:off x="4032205" y="4461457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AFF03220-C4D1-2240-BE5F-650FAA60B546}"/>
                </a:ext>
              </a:extLst>
            </p:cNvPr>
            <p:cNvSpPr/>
            <p:nvPr/>
          </p:nvSpPr>
          <p:spPr>
            <a:xfrm>
              <a:off x="4153876" y="4523914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C13506CA-11C9-1544-962C-ACFE6C004041}"/>
                </a:ext>
              </a:extLst>
            </p:cNvPr>
            <p:cNvSpPr/>
            <p:nvPr/>
          </p:nvSpPr>
          <p:spPr>
            <a:xfrm>
              <a:off x="4054550" y="4590168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004D95C-74BE-F849-B773-B6A29F12798E}"/>
                </a:ext>
              </a:extLst>
            </p:cNvPr>
            <p:cNvSpPr/>
            <p:nvPr/>
          </p:nvSpPr>
          <p:spPr>
            <a:xfrm>
              <a:off x="4215535" y="4442893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6AE2AF68-5A31-6B44-AC63-B1579B267921}"/>
                </a:ext>
              </a:extLst>
            </p:cNvPr>
            <p:cNvSpPr/>
            <p:nvPr/>
          </p:nvSpPr>
          <p:spPr>
            <a:xfrm>
              <a:off x="3926987" y="4441441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BAD4871F-C8D3-C144-8B9C-497B9451324B}"/>
                </a:ext>
              </a:extLst>
            </p:cNvPr>
            <p:cNvSpPr/>
            <p:nvPr/>
          </p:nvSpPr>
          <p:spPr>
            <a:xfrm>
              <a:off x="4168464" y="4662176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28C17F8D-E8B1-0E49-A851-4C571D32BF43}"/>
                </a:ext>
              </a:extLst>
            </p:cNvPr>
            <p:cNvSpPr/>
            <p:nvPr/>
          </p:nvSpPr>
          <p:spPr>
            <a:xfrm>
              <a:off x="4296998" y="4638144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sp>
        <p:nvSpPr>
          <p:cNvPr id="56" name="Прямоугольник 1">
            <a:extLst>
              <a:ext uri="{FF2B5EF4-FFF2-40B4-BE49-F238E27FC236}">
                <a16:creationId xmlns:a16="http://schemas.microsoft.com/office/drawing/2014/main" id="{75F306ED-6476-F646-A2BD-110B09D2670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F68AF9-C64D-814A-8EAB-5C321D44B839}"/>
              </a:ext>
            </a:extLst>
          </p:cNvPr>
          <p:cNvGrpSpPr/>
          <p:nvPr/>
        </p:nvGrpSpPr>
        <p:grpSpPr>
          <a:xfrm>
            <a:off x="5645599" y="4639567"/>
            <a:ext cx="340951" cy="324226"/>
            <a:chOff x="5645599" y="4639567"/>
            <a:chExt cx="340951" cy="32422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2388FDEA-391F-DE4F-B2F4-925CEF94989E}"/>
                </a:ext>
              </a:extLst>
            </p:cNvPr>
            <p:cNvSpPr/>
            <p:nvPr/>
          </p:nvSpPr>
          <p:spPr>
            <a:xfrm>
              <a:off x="5702432" y="4639567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918E6D2-9BD4-A04F-B86B-0BD4865338B9}"/>
                </a:ext>
              </a:extLst>
            </p:cNvPr>
            <p:cNvSpPr/>
            <p:nvPr/>
          </p:nvSpPr>
          <p:spPr>
            <a:xfrm>
              <a:off x="5769479" y="4675571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2DE4B092-6462-D345-AD5E-600E1ACFFA27}"/>
                </a:ext>
              </a:extLst>
            </p:cNvPr>
            <p:cNvSpPr/>
            <p:nvPr/>
          </p:nvSpPr>
          <p:spPr>
            <a:xfrm>
              <a:off x="5914542" y="479019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C8065B7B-7D6D-004E-9212-1E6EBD827320}"/>
                </a:ext>
              </a:extLst>
            </p:cNvPr>
            <p:cNvSpPr/>
            <p:nvPr/>
          </p:nvSpPr>
          <p:spPr>
            <a:xfrm>
              <a:off x="5680087" y="4738201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A416BDE6-0A46-C840-9AC5-E25353DCE1ED}"/>
                </a:ext>
              </a:extLst>
            </p:cNvPr>
            <p:cNvSpPr/>
            <p:nvPr/>
          </p:nvSpPr>
          <p:spPr>
            <a:xfrm>
              <a:off x="5783375" y="4781286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E9BA2228-C026-8441-AB64-65340A3BA173}"/>
                </a:ext>
              </a:extLst>
            </p:cNvPr>
            <p:cNvSpPr/>
            <p:nvPr/>
          </p:nvSpPr>
          <p:spPr>
            <a:xfrm>
              <a:off x="5702432" y="4866912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7F08A776-12EF-CD4F-A858-EEFD6FF88F80}"/>
                </a:ext>
              </a:extLst>
            </p:cNvPr>
            <p:cNvSpPr/>
            <p:nvPr/>
          </p:nvSpPr>
          <p:spPr>
            <a:xfrm>
              <a:off x="5863417" y="4719637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DB6CC671-72DE-FE45-B5DD-2D44BB8FFA91}"/>
                </a:ext>
              </a:extLst>
            </p:cNvPr>
            <p:cNvSpPr/>
            <p:nvPr/>
          </p:nvSpPr>
          <p:spPr>
            <a:xfrm>
              <a:off x="5645599" y="481729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5FD3110E-B7F1-8340-A668-1FFA0DE1CDBE}"/>
                </a:ext>
              </a:extLst>
            </p:cNvPr>
            <p:cNvSpPr/>
            <p:nvPr/>
          </p:nvSpPr>
          <p:spPr>
            <a:xfrm>
              <a:off x="5791205" y="4891785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48E78703-7CAD-5D4D-BB73-40FCFBFCE309}"/>
                </a:ext>
              </a:extLst>
            </p:cNvPr>
            <p:cNvSpPr/>
            <p:nvPr/>
          </p:nvSpPr>
          <p:spPr>
            <a:xfrm>
              <a:off x="5873766" y="4874051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sp>
        <p:nvSpPr>
          <p:cNvPr id="204" name="TextBox 203">
            <a:extLst>
              <a:ext uri="{FF2B5EF4-FFF2-40B4-BE49-F238E27FC236}">
                <a16:creationId xmlns:a16="http://schemas.microsoft.com/office/drawing/2014/main" id="{0617182B-C8D0-B948-A985-9B355674F33F}"/>
              </a:ext>
            </a:extLst>
          </p:cNvPr>
          <p:cNvSpPr txBox="1"/>
          <p:nvPr/>
        </p:nvSpPr>
        <p:spPr>
          <a:xfrm>
            <a:off x="1505796" y="5844583"/>
            <a:ext cx="116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n = 10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5181200A-7942-C54D-80BA-32D7EF73FC1A}"/>
              </a:ext>
            </a:extLst>
          </p:cNvPr>
          <p:cNvSpPr txBox="1"/>
          <p:nvPr/>
        </p:nvSpPr>
        <p:spPr>
          <a:xfrm>
            <a:off x="3327723" y="5844583"/>
            <a:ext cx="1244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n = 20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8ACF626-997F-F647-BDDF-E5AED9078759}"/>
              </a:ext>
            </a:extLst>
          </p:cNvPr>
          <p:cNvSpPr txBox="1"/>
          <p:nvPr/>
        </p:nvSpPr>
        <p:spPr>
          <a:xfrm>
            <a:off x="5152211" y="5844583"/>
            <a:ext cx="1244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8516A"/>
                </a:solidFill>
                <a:latin typeface="Myriad Pro" panose="020B0503030403020204" pitchFamily="34" charset="0"/>
              </a:rPr>
              <a:t>n = 50</a:t>
            </a:r>
            <a:endParaRPr lang="en-RU" sz="2400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pic>
        <p:nvPicPr>
          <p:cNvPr id="68" name="Рисунок 2">
            <a:extLst>
              <a:ext uri="{FF2B5EF4-FFF2-40B4-BE49-F238E27FC236}">
                <a16:creationId xmlns:a16="http://schemas.microsoft.com/office/drawing/2014/main" id="{F074EEBB-BE9C-D148-A313-A57FC89D9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808" y="454582"/>
            <a:ext cx="5940646" cy="364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75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roup 130">
            <a:extLst>
              <a:ext uri="{FF2B5EF4-FFF2-40B4-BE49-F238E27FC236}">
                <a16:creationId xmlns:a16="http://schemas.microsoft.com/office/drawing/2014/main" id="{57551AF1-B432-6F45-9CED-4C5390909AFD}"/>
              </a:ext>
            </a:extLst>
          </p:cNvPr>
          <p:cNvGrpSpPr/>
          <p:nvPr/>
        </p:nvGrpSpPr>
        <p:grpSpPr>
          <a:xfrm>
            <a:off x="6623352" y="4074056"/>
            <a:ext cx="1707467" cy="1707466"/>
            <a:chOff x="4909981" y="4294037"/>
            <a:chExt cx="2016225" cy="2016224"/>
          </a:xfrm>
        </p:grpSpPr>
        <p:sp>
          <p:nvSpPr>
            <p:cNvPr id="132" name="Circle">
              <a:extLst>
                <a:ext uri="{FF2B5EF4-FFF2-40B4-BE49-F238E27FC236}">
                  <a16:creationId xmlns:a16="http://schemas.microsoft.com/office/drawing/2014/main" id="{7FAF12B3-EE7C-9742-BC83-3933DDB51D2C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3" name="Circle">
              <a:extLst>
                <a:ext uri="{FF2B5EF4-FFF2-40B4-BE49-F238E27FC236}">
                  <a16:creationId xmlns:a16="http://schemas.microsoft.com/office/drawing/2014/main" id="{F10A4315-61C1-D641-865D-CF6328B5BD7C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4" name="Circle">
              <a:extLst>
                <a:ext uri="{FF2B5EF4-FFF2-40B4-BE49-F238E27FC236}">
                  <a16:creationId xmlns:a16="http://schemas.microsoft.com/office/drawing/2014/main" id="{ADD270D7-CB37-704A-8474-CC60ACCB3405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5" name="Circle">
              <a:extLst>
                <a:ext uri="{FF2B5EF4-FFF2-40B4-BE49-F238E27FC236}">
                  <a16:creationId xmlns:a16="http://schemas.microsoft.com/office/drawing/2014/main" id="{4EDF0573-86B3-2D4A-9520-A6529A8410E4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6" name="Circle">
              <a:extLst>
                <a:ext uri="{FF2B5EF4-FFF2-40B4-BE49-F238E27FC236}">
                  <a16:creationId xmlns:a16="http://schemas.microsoft.com/office/drawing/2014/main" id="{521CBDF5-F156-AD40-B46F-01F354A5DEB0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01E5FC60-E195-A24E-BED5-1B77420BFFA8}"/>
              </a:ext>
            </a:extLst>
          </p:cNvPr>
          <p:cNvGrpSpPr/>
          <p:nvPr/>
        </p:nvGrpSpPr>
        <p:grpSpPr>
          <a:xfrm>
            <a:off x="1160703" y="4074056"/>
            <a:ext cx="1707467" cy="1707466"/>
            <a:chOff x="4909981" y="4294037"/>
            <a:chExt cx="2016225" cy="2016224"/>
          </a:xfrm>
        </p:grpSpPr>
        <p:sp>
          <p:nvSpPr>
            <p:cNvPr id="114" name="Circle">
              <a:extLst>
                <a:ext uri="{FF2B5EF4-FFF2-40B4-BE49-F238E27FC236}">
                  <a16:creationId xmlns:a16="http://schemas.microsoft.com/office/drawing/2014/main" id="{3453A037-A43D-B241-9157-0E8A6B63148A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5" name="Circle">
              <a:extLst>
                <a:ext uri="{FF2B5EF4-FFF2-40B4-BE49-F238E27FC236}">
                  <a16:creationId xmlns:a16="http://schemas.microsoft.com/office/drawing/2014/main" id="{7C6BB417-10E9-334C-A67A-4696F411DEB2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6" name="Circle">
              <a:extLst>
                <a:ext uri="{FF2B5EF4-FFF2-40B4-BE49-F238E27FC236}">
                  <a16:creationId xmlns:a16="http://schemas.microsoft.com/office/drawing/2014/main" id="{D5619645-F4D9-9840-8A7B-2B1AA4864759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7" name="Circle">
              <a:extLst>
                <a:ext uri="{FF2B5EF4-FFF2-40B4-BE49-F238E27FC236}">
                  <a16:creationId xmlns:a16="http://schemas.microsoft.com/office/drawing/2014/main" id="{CAE528DE-DBB5-BA4A-94C4-C9A4D276EFE7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8" name="Circle">
              <a:extLst>
                <a:ext uri="{FF2B5EF4-FFF2-40B4-BE49-F238E27FC236}">
                  <a16:creationId xmlns:a16="http://schemas.microsoft.com/office/drawing/2014/main" id="{20E4BF4B-8266-184D-9FDF-D2BEA633C114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4458B4B3-09E3-C945-9E3C-79C98D67B522}"/>
              </a:ext>
            </a:extLst>
          </p:cNvPr>
          <p:cNvGrpSpPr/>
          <p:nvPr/>
        </p:nvGrpSpPr>
        <p:grpSpPr>
          <a:xfrm>
            <a:off x="2989503" y="4074056"/>
            <a:ext cx="1707467" cy="1707466"/>
            <a:chOff x="4909981" y="4294037"/>
            <a:chExt cx="2016225" cy="2016224"/>
          </a:xfrm>
        </p:grpSpPr>
        <p:sp>
          <p:nvSpPr>
            <p:cNvPr id="120" name="Circle">
              <a:extLst>
                <a:ext uri="{FF2B5EF4-FFF2-40B4-BE49-F238E27FC236}">
                  <a16:creationId xmlns:a16="http://schemas.microsoft.com/office/drawing/2014/main" id="{D7F807AC-D995-314F-A1F8-E39E442D2435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1" name="Circle">
              <a:extLst>
                <a:ext uri="{FF2B5EF4-FFF2-40B4-BE49-F238E27FC236}">
                  <a16:creationId xmlns:a16="http://schemas.microsoft.com/office/drawing/2014/main" id="{8613AFB5-D50C-C740-9C32-6B706BCE63D6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2" name="Circle">
              <a:extLst>
                <a:ext uri="{FF2B5EF4-FFF2-40B4-BE49-F238E27FC236}">
                  <a16:creationId xmlns:a16="http://schemas.microsoft.com/office/drawing/2014/main" id="{0640AC69-654C-D441-BA6C-C4233EBF20C9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3" name="Circle">
              <a:extLst>
                <a:ext uri="{FF2B5EF4-FFF2-40B4-BE49-F238E27FC236}">
                  <a16:creationId xmlns:a16="http://schemas.microsoft.com/office/drawing/2014/main" id="{9DFFAC97-E543-284F-A36C-88D825A6FEA6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4" name="Circle">
              <a:extLst>
                <a:ext uri="{FF2B5EF4-FFF2-40B4-BE49-F238E27FC236}">
                  <a16:creationId xmlns:a16="http://schemas.microsoft.com/office/drawing/2014/main" id="{638EB9BC-99EF-1946-B1B5-84B1E2F38746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75A129FE-92CF-1246-BAC4-BD144E1EE8FC}"/>
              </a:ext>
            </a:extLst>
          </p:cNvPr>
          <p:cNvGrpSpPr/>
          <p:nvPr/>
        </p:nvGrpSpPr>
        <p:grpSpPr>
          <a:xfrm>
            <a:off x="4806427" y="4074056"/>
            <a:ext cx="1707467" cy="1707466"/>
            <a:chOff x="4909981" y="4294037"/>
            <a:chExt cx="2016225" cy="2016224"/>
          </a:xfrm>
        </p:grpSpPr>
        <p:sp>
          <p:nvSpPr>
            <p:cNvPr id="126" name="Circle">
              <a:extLst>
                <a:ext uri="{FF2B5EF4-FFF2-40B4-BE49-F238E27FC236}">
                  <a16:creationId xmlns:a16="http://schemas.microsoft.com/office/drawing/2014/main" id="{36BAB4CC-2174-7F4B-A31E-FFF4C093275C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7" name="Circle">
              <a:extLst>
                <a:ext uri="{FF2B5EF4-FFF2-40B4-BE49-F238E27FC236}">
                  <a16:creationId xmlns:a16="http://schemas.microsoft.com/office/drawing/2014/main" id="{B378C2B6-37E0-914E-B7D8-220C628B9F39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8" name="Circle">
              <a:extLst>
                <a:ext uri="{FF2B5EF4-FFF2-40B4-BE49-F238E27FC236}">
                  <a16:creationId xmlns:a16="http://schemas.microsoft.com/office/drawing/2014/main" id="{4C32DB10-D44E-9B48-89E4-3D93A8097DEF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29" name="Circle">
              <a:extLst>
                <a:ext uri="{FF2B5EF4-FFF2-40B4-BE49-F238E27FC236}">
                  <a16:creationId xmlns:a16="http://schemas.microsoft.com/office/drawing/2014/main" id="{62616EFC-3E74-8344-83C5-97A85EED279C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30" name="Circle">
              <a:extLst>
                <a:ext uri="{FF2B5EF4-FFF2-40B4-BE49-F238E27FC236}">
                  <a16:creationId xmlns:a16="http://schemas.microsoft.com/office/drawing/2014/main" id="{B17D26C3-A468-2041-9794-AC7B33C23217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sp>
        <p:nvSpPr>
          <p:cNvPr id="56" name="Прямоугольник 1">
            <a:extLst>
              <a:ext uri="{FF2B5EF4-FFF2-40B4-BE49-F238E27FC236}">
                <a16:creationId xmlns:a16="http://schemas.microsoft.com/office/drawing/2014/main" id="{75F306ED-6476-F646-A2BD-110B09D2670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622CB2-F003-EA47-846F-38C811804053}"/>
              </a:ext>
            </a:extLst>
          </p:cNvPr>
          <p:cNvGrpSpPr/>
          <p:nvPr/>
        </p:nvGrpSpPr>
        <p:grpSpPr>
          <a:xfrm>
            <a:off x="2136131" y="4190440"/>
            <a:ext cx="538176" cy="471736"/>
            <a:chOff x="2136131" y="4190440"/>
            <a:chExt cx="538176" cy="47173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C59ACC9-0063-CF47-B0D7-CAC85E52FA10}"/>
                </a:ext>
              </a:extLst>
            </p:cNvPr>
            <p:cNvSpPr/>
            <p:nvPr/>
          </p:nvSpPr>
          <p:spPr>
            <a:xfrm>
              <a:off x="2263666" y="4218485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F594287C-27B9-F14B-8486-5CFB6424E4F1}"/>
                </a:ext>
              </a:extLst>
            </p:cNvPr>
            <p:cNvSpPr/>
            <p:nvPr/>
          </p:nvSpPr>
          <p:spPr>
            <a:xfrm>
              <a:off x="2416066" y="4370885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F43C1069-B874-4644-BCBF-AA3EE77248F8}"/>
                </a:ext>
              </a:extLst>
            </p:cNvPr>
            <p:cNvSpPr/>
            <p:nvPr/>
          </p:nvSpPr>
          <p:spPr>
            <a:xfrm>
              <a:off x="2570270" y="4590168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64850378-1EBB-CA4B-9AEE-A3BAD3E27696}"/>
                </a:ext>
              </a:extLst>
            </p:cNvPr>
            <p:cNvSpPr/>
            <p:nvPr/>
          </p:nvSpPr>
          <p:spPr>
            <a:xfrm>
              <a:off x="2136131" y="4378863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5B539A40-F85C-9148-81FB-8DFF3A997D8A}"/>
                </a:ext>
              </a:extLst>
            </p:cNvPr>
            <p:cNvSpPr/>
            <p:nvPr/>
          </p:nvSpPr>
          <p:spPr>
            <a:xfrm>
              <a:off x="2417676" y="419044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491E662C-11F9-204F-93AE-3C20DBE3E6D6}"/>
                </a:ext>
              </a:extLst>
            </p:cNvPr>
            <p:cNvSpPr/>
            <p:nvPr/>
          </p:nvSpPr>
          <p:spPr>
            <a:xfrm>
              <a:off x="2281238" y="4362823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B3AFE5F2-9020-6242-A650-A330847B597C}"/>
                </a:ext>
              </a:extLst>
            </p:cNvPr>
            <p:cNvSpPr/>
            <p:nvPr/>
          </p:nvSpPr>
          <p:spPr>
            <a:xfrm>
              <a:off x="2602299" y="4276794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BD316058-5C9B-6A47-9D7D-0C3AE7C6494C}"/>
                </a:ext>
              </a:extLst>
            </p:cNvPr>
            <p:cNvSpPr/>
            <p:nvPr/>
          </p:nvSpPr>
          <p:spPr>
            <a:xfrm>
              <a:off x="2416066" y="451816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D1721D13-6C5A-4641-B8A5-069F9934FE79}"/>
                </a:ext>
              </a:extLst>
            </p:cNvPr>
            <p:cNvSpPr/>
            <p:nvPr/>
          </p:nvSpPr>
          <p:spPr>
            <a:xfrm>
              <a:off x="2602299" y="442592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1D526755-7C2C-EE40-BCBA-E79871274D6C}"/>
                </a:ext>
              </a:extLst>
            </p:cNvPr>
            <p:cNvSpPr/>
            <p:nvPr/>
          </p:nvSpPr>
          <p:spPr>
            <a:xfrm>
              <a:off x="2483768" y="4293096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B16012B-476B-C74F-B6A8-9386958AC268}"/>
              </a:ext>
            </a:extLst>
          </p:cNvPr>
          <p:cNvGrpSpPr/>
          <p:nvPr/>
        </p:nvGrpSpPr>
        <p:grpSpPr>
          <a:xfrm>
            <a:off x="3926987" y="4333518"/>
            <a:ext cx="442019" cy="400666"/>
            <a:chOff x="3926987" y="4333518"/>
            <a:chExt cx="442019" cy="40066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B02EEE85-D230-674D-8A19-C341C211EC90}"/>
                </a:ext>
              </a:extLst>
            </p:cNvPr>
            <p:cNvSpPr/>
            <p:nvPr/>
          </p:nvSpPr>
          <p:spPr>
            <a:xfrm>
              <a:off x="4052978" y="4333518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20933A86-784D-254A-8FD9-45CAC5E82FA6}"/>
                </a:ext>
              </a:extLst>
            </p:cNvPr>
            <p:cNvSpPr/>
            <p:nvPr/>
          </p:nvSpPr>
          <p:spPr>
            <a:xfrm>
              <a:off x="4121597" y="4398827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73958FED-D090-2A4F-9C77-4A0F5A6C352E}"/>
                </a:ext>
              </a:extLst>
            </p:cNvPr>
            <p:cNvSpPr/>
            <p:nvPr/>
          </p:nvSpPr>
          <p:spPr>
            <a:xfrm>
              <a:off x="4266660" y="4513449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C6BD91EC-8D33-3B45-A4C1-D8483B6C0CAD}"/>
                </a:ext>
              </a:extLst>
            </p:cNvPr>
            <p:cNvSpPr/>
            <p:nvPr/>
          </p:nvSpPr>
          <p:spPr>
            <a:xfrm>
              <a:off x="4032205" y="4461457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932D9F57-8523-DB40-BAD1-D099AA699BAD}"/>
                </a:ext>
              </a:extLst>
            </p:cNvPr>
            <p:cNvSpPr/>
            <p:nvPr/>
          </p:nvSpPr>
          <p:spPr>
            <a:xfrm>
              <a:off x="4153876" y="4523914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E2EAA79B-F938-EA45-BF17-AD7139CB2EDC}"/>
                </a:ext>
              </a:extLst>
            </p:cNvPr>
            <p:cNvSpPr/>
            <p:nvPr/>
          </p:nvSpPr>
          <p:spPr>
            <a:xfrm>
              <a:off x="4054550" y="4590168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017FDF73-14EF-6F45-B677-02991B60DB00}"/>
                </a:ext>
              </a:extLst>
            </p:cNvPr>
            <p:cNvSpPr/>
            <p:nvPr/>
          </p:nvSpPr>
          <p:spPr>
            <a:xfrm>
              <a:off x="4215535" y="4442893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F323207D-7F2B-CF4F-9E1A-305406222B46}"/>
                </a:ext>
              </a:extLst>
            </p:cNvPr>
            <p:cNvSpPr/>
            <p:nvPr/>
          </p:nvSpPr>
          <p:spPr>
            <a:xfrm>
              <a:off x="3926987" y="4441441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B8DA1D9-123A-1549-A255-C61FB63DE154}"/>
                </a:ext>
              </a:extLst>
            </p:cNvPr>
            <p:cNvSpPr/>
            <p:nvPr/>
          </p:nvSpPr>
          <p:spPr>
            <a:xfrm>
              <a:off x="4168464" y="4662176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4DB09441-BE62-9545-833A-D892419794C7}"/>
                </a:ext>
              </a:extLst>
            </p:cNvPr>
            <p:cNvSpPr/>
            <p:nvPr/>
          </p:nvSpPr>
          <p:spPr>
            <a:xfrm>
              <a:off x="4296998" y="4638144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6A9AD35-62F0-6C45-9F76-86D720A9E28E}"/>
              </a:ext>
            </a:extLst>
          </p:cNvPr>
          <p:cNvGrpSpPr/>
          <p:nvPr/>
        </p:nvGrpSpPr>
        <p:grpSpPr>
          <a:xfrm>
            <a:off x="5645599" y="4639567"/>
            <a:ext cx="340951" cy="324226"/>
            <a:chOff x="5645599" y="4639567"/>
            <a:chExt cx="340951" cy="324226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2388FDEA-391F-DE4F-B2F4-925CEF94989E}"/>
                </a:ext>
              </a:extLst>
            </p:cNvPr>
            <p:cNvSpPr/>
            <p:nvPr/>
          </p:nvSpPr>
          <p:spPr>
            <a:xfrm>
              <a:off x="5702432" y="4639567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918E6D2-9BD4-A04F-B86B-0BD4865338B9}"/>
                </a:ext>
              </a:extLst>
            </p:cNvPr>
            <p:cNvSpPr/>
            <p:nvPr/>
          </p:nvSpPr>
          <p:spPr>
            <a:xfrm>
              <a:off x="5769479" y="4675571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2DE4B092-6462-D345-AD5E-600E1ACFFA27}"/>
                </a:ext>
              </a:extLst>
            </p:cNvPr>
            <p:cNvSpPr/>
            <p:nvPr/>
          </p:nvSpPr>
          <p:spPr>
            <a:xfrm>
              <a:off x="5914542" y="4790193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C8065B7B-7D6D-004E-9212-1E6EBD827320}"/>
                </a:ext>
              </a:extLst>
            </p:cNvPr>
            <p:cNvSpPr/>
            <p:nvPr/>
          </p:nvSpPr>
          <p:spPr>
            <a:xfrm>
              <a:off x="5680087" y="4738201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A416BDE6-0A46-C840-9AC5-E25353DCE1ED}"/>
                </a:ext>
              </a:extLst>
            </p:cNvPr>
            <p:cNvSpPr/>
            <p:nvPr/>
          </p:nvSpPr>
          <p:spPr>
            <a:xfrm>
              <a:off x="5783375" y="4781286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E9BA2228-C026-8441-AB64-65340A3BA173}"/>
                </a:ext>
              </a:extLst>
            </p:cNvPr>
            <p:cNvSpPr/>
            <p:nvPr/>
          </p:nvSpPr>
          <p:spPr>
            <a:xfrm>
              <a:off x="5702432" y="4866912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7F08A776-12EF-CD4F-A858-EEFD6FF88F80}"/>
                </a:ext>
              </a:extLst>
            </p:cNvPr>
            <p:cNvSpPr/>
            <p:nvPr/>
          </p:nvSpPr>
          <p:spPr>
            <a:xfrm>
              <a:off x="5863417" y="4719637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DB6CC671-72DE-FE45-B5DD-2D44BB8FFA91}"/>
                </a:ext>
              </a:extLst>
            </p:cNvPr>
            <p:cNvSpPr/>
            <p:nvPr/>
          </p:nvSpPr>
          <p:spPr>
            <a:xfrm>
              <a:off x="5645599" y="4817290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5FD3110E-B7F1-8340-A668-1FFA0DE1CDBE}"/>
                </a:ext>
              </a:extLst>
            </p:cNvPr>
            <p:cNvSpPr/>
            <p:nvPr/>
          </p:nvSpPr>
          <p:spPr>
            <a:xfrm>
              <a:off x="5791205" y="4891785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48E78703-7CAD-5D4D-BB73-40FCFBFCE309}"/>
                </a:ext>
              </a:extLst>
            </p:cNvPr>
            <p:cNvSpPr/>
            <p:nvPr/>
          </p:nvSpPr>
          <p:spPr>
            <a:xfrm>
              <a:off x="5873766" y="4874051"/>
              <a:ext cx="72008" cy="72008"/>
            </a:xfrm>
            <a:prstGeom prst="ellipse">
              <a:avLst/>
            </a:prstGeom>
            <a:solidFill>
              <a:srgbClr val="4242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1669030-4D70-0546-B260-61FD509BDF24}"/>
              </a:ext>
            </a:extLst>
          </p:cNvPr>
          <p:cNvGrpSpPr/>
          <p:nvPr/>
        </p:nvGrpSpPr>
        <p:grpSpPr>
          <a:xfrm>
            <a:off x="7319836" y="4785143"/>
            <a:ext cx="337684" cy="288732"/>
            <a:chOff x="7319836" y="4785143"/>
            <a:chExt cx="337684" cy="288732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821D0B4D-18D8-B74B-A58D-424CE40D5CA2}"/>
                </a:ext>
              </a:extLst>
            </p:cNvPr>
            <p:cNvSpPr/>
            <p:nvPr/>
          </p:nvSpPr>
          <p:spPr>
            <a:xfrm>
              <a:off x="7419846" y="4863155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D0E243EA-126F-9344-B451-99888200953C}"/>
                </a:ext>
              </a:extLst>
            </p:cNvPr>
            <p:cNvSpPr/>
            <p:nvPr/>
          </p:nvSpPr>
          <p:spPr>
            <a:xfrm>
              <a:off x="7440449" y="478514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5C1EEE73-049E-924C-B48C-C4874DDF8AD7}"/>
                </a:ext>
              </a:extLst>
            </p:cNvPr>
            <p:cNvSpPr/>
            <p:nvPr/>
          </p:nvSpPr>
          <p:spPr>
            <a:xfrm>
              <a:off x="7585512" y="4899765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74812A03-2E76-0145-8FA9-DEEE5D65E1A6}"/>
                </a:ext>
              </a:extLst>
            </p:cNvPr>
            <p:cNvSpPr/>
            <p:nvPr/>
          </p:nvSpPr>
          <p:spPr>
            <a:xfrm>
              <a:off x="7351057" y="484777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8584E83A-8B75-4D4B-9C59-AB41F8D4456B}"/>
                </a:ext>
              </a:extLst>
            </p:cNvPr>
            <p:cNvSpPr/>
            <p:nvPr/>
          </p:nvSpPr>
          <p:spPr>
            <a:xfrm>
              <a:off x="7472728" y="491023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BFD1B964-E8DB-5242-A274-522228182F19}"/>
                </a:ext>
              </a:extLst>
            </p:cNvPr>
            <p:cNvSpPr/>
            <p:nvPr/>
          </p:nvSpPr>
          <p:spPr>
            <a:xfrm>
              <a:off x="7373402" y="4976484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366FFE99-F497-A54D-B781-F8B3B82395DE}"/>
                </a:ext>
              </a:extLst>
            </p:cNvPr>
            <p:cNvSpPr/>
            <p:nvPr/>
          </p:nvSpPr>
          <p:spPr>
            <a:xfrm>
              <a:off x="7534387" y="4829209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ACD6DB4A-A7FF-6847-936C-B288112ACA24}"/>
                </a:ext>
              </a:extLst>
            </p:cNvPr>
            <p:cNvSpPr/>
            <p:nvPr/>
          </p:nvSpPr>
          <p:spPr>
            <a:xfrm>
              <a:off x="7319836" y="492589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4222B223-B96D-7B42-9AC4-47E30F8FB454}"/>
                </a:ext>
              </a:extLst>
            </p:cNvPr>
            <p:cNvSpPr/>
            <p:nvPr/>
          </p:nvSpPr>
          <p:spPr>
            <a:xfrm>
              <a:off x="7467485" y="5001867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095F9A82-9143-9D46-A9E0-E9FB4EF5618F}"/>
                </a:ext>
              </a:extLst>
            </p:cNvPr>
            <p:cNvSpPr/>
            <p:nvPr/>
          </p:nvSpPr>
          <p:spPr>
            <a:xfrm>
              <a:off x="7544265" y="495136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sp>
        <p:nvSpPr>
          <p:cNvPr id="204" name="TextBox 203">
            <a:extLst>
              <a:ext uri="{FF2B5EF4-FFF2-40B4-BE49-F238E27FC236}">
                <a16:creationId xmlns:a16="http://schemas.microsoft.com/office/drawing/2014/main" id="{0617182B-C8D0-B948-A985-9B355674F33F}"/>
              </a:ext>
            </a:extLst>
          </p:cNvPr>
          <p:cNvSpPr txBox="1"/>
          <p:nvPr/>
        </p:nvSpPr>
        <p:spPr>
          <a:xfrm>
            <a:off x="1505796" y="5844583"/>
            <a:ext cx="116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n = 10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5181200A-7942-C54D-80BA-32D7EF73FC1A}"/>
              </a:ext>
            </a:extLst>
          </p:cNvPr>
          <p:cNvSpPr txBox="1"/>
          <p:nvPr/>
        </p:nvSpPr>
        <p:spPr>
          <a:xfrm>
            <a:off x="3327723" y="5844583"/>
            <a:ext cx="1244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n = 20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8ACF626-997F-F647-BDDF-E5AED9078759}"/>
              </a:ext>
            </a:extLst>
          </p:cNvPr>
          <p:cNvSpPr txBox="1"/>
          <p:nvPr/>
        </p:nvSpPr>
        <p:spPr>
          <a:xfrm>
            <a:off x="5152211" y="5844583"/>
            <a:ext cx="1244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n = 50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E2222BF-4FC3-7646-AB33-114799E711F1}"/>
              </a:ext>
            </a:extLst>
          </p:cNvPr>
          <p:cNvSpPr txBox="1"/>
          <p:nvPr/>
        </p:nvSpPr>
        <p:spPr>
          <a:xfrm>
            <a:off x="6895905" y="5844583"/>
            <a:ext cx="1416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8516A"/>
                </a:solidFill>
                <a:latin typeface="Myriad Pro" panose="020B0503030403020204" pitchFamily="34" charset="0"/>
              </a:rPr>
              <a:t>n = 100</a:t>
            </a:r>
            <a:endParaRPr lang="en-RU" sz="2400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pic>
        <p:nvPicPr>
          <p:cNvPr id="76" name="Рисунок 2">
            <a:extLst>
              <a:ext uri="{FF2B5EF4-FFF2-40B4-BE49-F238E27FC236}">
                <a16:creationId xmlns:a16="http://schemas.microsoft.com/office/drawing/2014/main" id="{793983D4-313E-D248-AEF7-A497FE5B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808" y="454582"/>
            <a:ext cx="5940646" cy="364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38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1">
            <a:extLst>
              <a:ext uri="{FF2B5EF4-FFF2-40B4-BE49-F238E27FC236}">
                <a16:creationId xmlns:a16="http://schemas.microsoft.com/office/drawing/2014/main" id="{8E64309E-95DE-BA49-9861-E524D918E01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3586D8-EDE8-C44B-899F-087F44060D25}"/>
              </a:ext>
            </a:extLst>
          </p:cNvPr>
          <p:cNvSpPr txBox="1"/>
          <p:nvPr/>
        </p:nvSpPr>
        <p:spPr>
          <a:xfrm>
            <a:off x="6156176" y="1681108"/>
            <a:ext cx="2304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Состоятельная оценка</a:t>
            </a:r>
            <a:endParaRPr lang="en-RU" sz="2400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A4BE5A-E3E5-D24A-BBBC-23B566D603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634" y="674883"/>
            <a:ext cx="4851475" cy="282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393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1">
            <a:extLst>
              <a:ext uri="{FF2B5EF4-FFF2-40B4-BE49-F238E27FC236}">
                <a16:creationId xmlns:a16="http://schemas.microsoft.com/office/drawing/2014/main" id="{8E64309E-95DE-BA49-9861-E524D918E01F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3586D8-EDE8-C44B-899F-087F44060D25}"/>
              </a:ext>
            </a:extLst>
          </p:cNvPr>
          <p:cNvSpPr txBox="1"/>
          <p:nvPr/>
        </p:nvSpPr>
        <p:spPr>
          <a:xfrm>
            <a:off x="6156176" y="1681108"/>
            <a:ext cx="2304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Состоятельная оценка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EB4AE1-0C4E-C541-9AAF-7E2569380E00}"/>
              </a:ext>
            </a:extLst>
          </p:cNvPr>
          <p:cNvSpPr txBox="1"/>
          <p:nvPr/>
        </p:nvSpPr>
        <p:spPr>
          <a:xfrm>
            <a:off x="6156176" y="4544029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Несостоятельная оценка</a:t>
            </a:r>
            <a:endParaRPr lang="en-RU" sz="2400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pic>
        <p:nvPicPr>
          <p:cNvPr id="7" name="Рисунок 2">
            <a:extLst>
              <a:ext uri="{FF2B5EF4-FFF2-40B4-BE49-F238E27FC236}">
                <a16:creationId xmlns:a16="http://schemas.microsoft.com/office/drawing/2014/main" id="{1DC1EC7A-0A8F-7F48-9F4E-DB36F2141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634" y="3587461"/>
            <a:ext cx="4851780" cy="2822648"/>
          </a:xfrm>
          <a:prstGeom prst="rect">
            <a:avLst/>
          </a:prstGeom>
        </p:spPr>
      </p:pic>
      <p:pic>
        <p:nvPicPr>
          <p:cNvPr id="12" name="Рисунок 3">
            <a:extLst>
              <a:ext uri="{FF2B5EF4-FFF2-40B4-BE49-F238E27FC236}">
                <a16:creationId xmlns:a16="http://schemas.microsoft.com/office/drawing/2014/main" id="{1BAD5D07-6312-E041-8C21-72C32C2B20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634" y="674883"/>
            <a:ext cx="4851475" cy="282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81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Асимптотическая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несмещённость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FEA1230-9806-EA43-BA7A-D4EC6559976F}"/>
                  </a:ext>
                </a:extLst>
              </p:cNvPr>
              <p:cNvSpPr txBox="1"/>
              <p:nvPr/>
            </p:nvSpPr>
            <p:spPr>
              <a:xfrm>
                <a:off x="536061" y="692150"/>
                <a:ext cx="8241918" cy="1986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асимптотически несмещённой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</a:t>
                </a:r>
                <a:b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её математическое ожидание сходится к оцениваемому параметру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→∞ 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</a:p>
              <a:p>
                <a:endParaRPr lang="ru-RU" sz="2400" dirty="0">
                  <a:solidFill>
                    <a:srgbClr val="373737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ru-RU" sz="2400" b="1" i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FEA1230-9806-EA43-BA7A-D4EC655997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061" y="692150"/>
                <a:ext cx="8241918" cy="1986506"/>
              </a:xfrm>
              <a:prstGeom prst="rect">
                <a:avLst/>
              </a:prstGeom>
              <a:blipFill>
                <a:blip r:embed="rId4"/>
                <a:stretch>
                  <a:fillRect l="-1077" t="-254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995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Асимптотическая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несмещённость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77786D1-BFD7-4B4D-B527-360DC90D787C}"/>
                  </a:ext>
                </a:extLst>
              </p:cNvPr>
              <p:cNvSpPr txBox="1"/>
              <p:nvPr/>
            </p:nvSpPr>
            <p:spPr>
              <a:xfrm>
                <a:off x="536061" y="692150"/>
                <a:ext cx="8241918" cy="1986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асимптотически несмещённой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</a:t>
                </a:r>
                <a:b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её математическое ожидание сходится к оцениваемому параметру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→∞ 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</a:p>
              <a:p>
                <a:endParaRPr lang="ru-RU" sz="2400" dirty="0">
                  <a:solidFill>
                    <a:srgbClr val="373737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ru-RU" sz="2400" b="1" i="1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77786D1-BFD7-4B4D-B527-360DC90D78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061" y="692150"/>
                <a:ext cx="8241918" cy="1986506"/>
              </a:xfrm>
              <a:prstGeom prst="rect">
                <a:avLst/>
              </a:prstGeom>
              <a:blipFill>
                <a:blip r:embed="rId4"/>
                <a:stretch>
                  <a:fillRect l="-1077" t="-254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91CFACD-EF69-6047-AE47-49AE2941C2EE}"/>
                  </a:ext>
                </a:extLst>
              </p:cNvPr>
              <p:cNvSpPr/>
              <p:nvPr/>
            </p:nvSpPr>
            <p:spPr>
              <a:xfrm>
                <a:off x="1409162" y="2996952"/>
                <a:ext cx="6325676" cy="1728192"/>
              </a:xfrm>
              <a:prstGeom prst="rect">
                <a:avLst/>
              </a:prstGeom>
              <a:solidFill>
                <a:srgbClr val="FFFFFF">
                  <a:alpha val="60000"/>
                </a:srgbClr>
              </a:solidFill>
            </p:spPr>
            <p:txBody>
              <a:bodyPr anchor="ctr">
                <a:noAutofit/>
              </a:bodyPr>
              <a:lstStyle/>
              <a:p>
                <a:pPr algn="ctr"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Простым языком</a:t>
                </a:r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en-US" sz="2400" b="1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мы постоянно используем нашу оценку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среднем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b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при очень больших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мы не ошибаемся</a:t>
                </a: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91CFACD-EF69-6047-AE47-49AE2941C2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9162" y="2996952"/>
                <a:ext cx="6325676" cy="172819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0946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>
            <a:extLst>
              <a:ext uri="{FF2B5EF4-FFF2-40B4-BE49-F238E27FC236}">
                <a16:creationId xmlns:a16="http://schemas.microsoft.com/office/drawing/2014/main" id="{900599F1-9950-DB4D-AA99-02AAC7B575AC}"/>
              </a:ext>
            </a:extLst>
          </p:cNvPr>
          <p:cNvGrpSpPr/>
          <p:nvPr/>
        </p:nvGrpSpPr>
        <p:grpSpPr>
          <a:xfrm>
            <a:off x="6516776" y="1673368"/>
            <a:ext cx="1707467" cy="1707466"/>
            <a:chOff x="4909981" y="4294037"/>
            <a:chExt cx="2016225" cy="2016224"/>
          </a:xfrm>
        </p:grpSpPr>
        <p:sp>
          <p:nvSpPr>
            <p:cNvPr id="88" name="Circle">
              <a:extLst>
                <a:ext uri="{FF2B5EF4-FFF2-40B4-BE49-F238E27FC236}">
                  <a16:creationId xmlns:a16="http://schemas.microsoft.com/office/drawing/2014/main" id="{771F1A65-CF02-BA4B-A382-E7C8F5A17D25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9" name="Circle">
              <a:extLst>
                <a:ext uri="{FF2B5EF4-FFF2-40B4-BE49-F238E27FC236}">
                  <a16:creationId xmlns:a16="http://schemas.microsoft.com/office/drawing/2014/main" id="{F635A0EA-CAE9-2D4D-97F9-E06D36763A3A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0" name="Circle">
              <a:extLst>
                <a:ext uri="{FF2B5EF4-FFF2-40B4-BE49-F238E27FC236}">
                  <a16:creationId xmlns:a16="http://schemas.microsoft.com/office/drawing/2014/main" id="{290F4292-3390-CC4A-B4E0-AC2D1FF031B2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1" name="Circle">
              <a:extLst>
                <a:ext uri="{FF2B5EF4-FFF2-40B4-BE49-F238E27FC236}">
                  <a16:creationId xmlns:a16="http://schemas.microsoft.com/office/drawing/2014/main" id="{5510C630-CE88-0644-A941-E0A6C94ECA2F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2" name="Circle">
              <a:extLst>
                <a:ext uri="{FF2B5EF4-FFF2-40B4-BE49-F238E27FC236}">
                  <a16:creationId xmlns:a16="http://schemas.microsoft.com/office/drawing/2014/main" id="{20F9A754-97D7-E84F-8022-40124D0D3C7F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sp>
        <p:nvSpPr>
          <p:cNvPr id="2" name="Прямоугольник 1"/>
          <p:cNvSpPr/>
          <p:nvPr/>
        </p:nvSpPr>
        <p:spPr>
          <a:xfrm>
            <a:off x="0" y="-780"/>
            <a:ext cx="9144000" cy="1016114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 </a:t>
            </a:r>
            <a:r>
              <a:rPr lang="en-US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VS </a:t>
            </a: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асимптотическая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несмёщенность</a:t>
            </a: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67665DC-4E28-A141-A35A-5BE4FEC35E77}"/>
              </a:ext>
            </a:extLst>
          </p:cNvPr>
          <p:cNvGrpSpPr/>
          <p:nvPr/>
        </p:nvGrpSpPr>
        <p:grpSpPr>
          <a:xfrm>
            <a:off x="1054127" y="1673368"/>
            <a:ext cx="1707467" cy="1707466"/>
            <a:chOff x="4909981" y="4294037"/>
            <a:chExt cx="2016225" cy="2016224"/>
          </a:xfrm>
        </p:grpSpPr>
        <p:sp>
          <p:nvSpPr>
            <p:cNvPr id="70" name="Circle">
              <a:extLst>
                <a:ext uri="{FF2B5EF4-FFF2-40B4-BE49-F238E27FC236}">
                  <a16:creationId xmlns:a16="http://schemas.microsoft.com/office/drawing/2014/main" id="{913656C8-83D6-234E-A22F-B668726728CC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1" name="Circle">
              <a:extLst>
                <a:ext uri="{FF2B5EF4-FFF2-40B4-BE49-F238E27FC236}">
                  <a16:creationId xmlns:a16="http://schemas.microsoft.com/office/drawing/2014/main" id="{BC746BFF-DF71-5B4C-8F87-1B1C7A02E092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2" name="Circle">
              <a:extLst>
                <a:ext uri="{FF2B5EF4-FFF2-40B4-BE49-F238E27FC236}">
                  <a16:creationId xmlns:a16="http://schemas.microsoft.com/office/drawing/2014/main" id="{05DD9666-DD30-1640-9E03-E5FB7C11913D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3" name="Circle">
              <a:extLst>
                <a:ext uri="{FF2B5EF4-FFF2-40B4-BE49-F238E27FC236}">
                  <a16:creationId xmlns:a16="http://schemas.microsoft.com/office/drawing/2014/main" id="{134FE026-912E-EB49-9242-C0BEAECB3838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4" name="Circle">
              <a:extLst>
                <a:ext uri="{FF2B5EF4-FFF2-40B4-BE49-F238E27FC236}">
                  <a16:creationId xmlns:a16="http://schemas.microsoft.com/office/drawing/2014/main" id="{984130FC-765D-5C48-8849-DC489ADEE7B1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BC40A3"/>
                </a:solidFill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0AE76639-64A6-E64F-B1E9-044A8520F852}"/>
              </a:ext>
            </a:extLst>
          </p:cNvPr>
          <p:cNvGrpSpPr/>
          <p:nvPr/>
        </p:nvGrpSpPr>
        <p:grpSpPr>
          <a:xfrm>
            <a:off x="2882927" y="1673368"/>
            <a:ext cx="1707467" cy="1707466"/>
            <a:chOff x="4909981" y="4294037"/>
            <a:chExt cx="2016225" cy="2016224"/>
          </a:xfrm>
        </p:grpSpPr>
        <p:sp>
          <p:nvSpPr>
            <p:cNvPr id="76" name="Circle">
              <a:extLst>
                <a:ext uri="{FF2B5EF4-FFF2-40B4-BE49-F238E27FC236}">
                  <a16:creationId xmlns:a16="http://schemas.microsoft.com/office/drawing/2014/main" id="{ED8339BC-C414-7D4F-8E72-F86CF3A1D7DC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7" name="Circle">
              <a:extLst>
                <a:ext uri="{FF2B5EF4-FFF2-40B4-BE49-F238E27FC236}">
                  <a16:creationId xmlns:a16="http://schemas.microsoft.com/office/drawing/2014/main" id="{1FA1E7EB-7691-0E48-9658-A73D91E40219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8" name="Circle">
              <a:extLst>
                <a:ext uri="{FF2B5EF4-FFF2-40B4-BE49-F238E27FC236}">
                  <a16:creationId xmlns:a16="http://schemas.microsoft.com/office/drawing/2014/main" id="{488D35F8-C087-7448-AA8B-36AB8920A56E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9" name="Circle">
              <a:extLst>
                <a:ext uri="{FF2B5EF4-FFF2-40B4-BE49-F238E27FC236}">
                  <a16:creationId xmlns:a16="http://schemas.microsoft.com/office/drawing/2014/main" id="{688EA6E5-4B4D-FA4E-AE6C-20130414E898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0" name="Circle">
              <a:extLst>
                <a:ext uri="{FF2B5EF4-FFF2-40B4-BE49-F238E27FC236}">
                  <a16:creationId xmlns:a16="http://schemas.microsoft.com/office/drawing/2014/main" id="{FC673A9D-CCAC-5049-B6DF-F7AB75E74D68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B9B6EC25-A827-F045-9134-E7B85F959679}"/>
              </a:ext>
            </a:extLst>
          </p:cNvPr>
          <p:cNvGrpSpPr/>
          <p:nvPr/>
        </p:nvGrpSpPr>
        <p:grpSpPr>
          <a:xfrm>
            <a:off x="4699851" y="1673368"/>
            <a:ext cx="1707467" cy="1707466"/>
            <a:chOff x="4909981" y="4294037"/>
            <a:chExt cx="2016225" cy="2016224"/>
          </a:xfrm>
        </p:grpSpPr>
        <p:sp>
          <p:nvSpPr>
            <p:cNvPr id="82" name="Circle">
              <a:extLst>
                <a:ext uri="{FF2B5EF4-FFF2-40B4-BE49-F238E27FC236}">
                  <a16:creationId xmlns:a16="http://schemas.microsoft.com/office/drawing/2014/main" id="{C0B4E3E0-86E3-7B41-B0B3-87B7D1C76AD5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3" name="Circle">
              <a:extLst>
                <a:ext uri="{FF2B5EF4-FFF2-40B4-BE49-F238E27FC236}">
                  <a16:creationId xmlns:a16="http://schemas.microsoft.com/office/drawing/2014/main" id="{08C8DDDF-F98A-6C42-A089-FAB927D1A115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4" name="Circle">
              <a:extLst>
                <a:ext uri="{FF2B5EF4-FFF2-40B4-BE49-F238E27FC236}">
                  <a16:creationId xmlns:a16="http://schemas.microsoft.com/office/drawing/2014/main" id="{C013A802-D016-B740-A758-CE9F792F86DF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5" name="Circle">
              <a:extLst>
                <a:ext uri="{FF2B5EF4-FFF2-40B4-BE49-F238E27FC236}">
                  <a16:creationId xmlns:a16="http://schemas.microsoft.com/office/drawing/2014/main" id="{AA570B83-DF49-C24E-A43B-9BB5020A8992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6" name="Circle">
              <a:extLst>
                <a:ext uri="{FF2B5EF4-FFF2-40B4-BE49-F238E27FC236}">
                  <a16:creationId xmlns:a16="http://schemas.microsoft.com/office/drawing/2014/main" id="{A44565BA-7DD8-AB4B-85C1-6C1D0BB6A6D8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589C81B0-9CFE-E448-A1A7-EC5C7A90E219}"/>
              </a:ext>
            </a:extLst>
          </p:cNvPr>
          <p:cNvGrpSpPr/>
          <p:nvPr/>
        </p:nvGrpSpPr>
        <p:grpSpPr>
          <a:xfrm>
            <a:off x="2029555" y="1789752"/>
            <a:ext cx="538176" cy="471736"/>
            <a:chOff x="2136131" y="4190440"/>
            <a:chExt cx="538176" cy="471736"/>
          </a:xfrm>
          <a:solidFill>
            <a:srgbClr val="C7C1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C588BF7E-912A-E54E-9321-558DED31E587}"/>
                </a:ext>
              </a:extLst>
            </p:cNvPr>
            <p:cNvSpPr/>
            <p:nvPr/>
          </p:nvSpPr>
          <p:spPr>
            <a:xfrm>
              <a:off x="2263666" y="421848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278FB146-C96B-FF42-B288-905E1B414333}"/>
                </a:ext>
              </a:extLst>
            </p:cNvPr>
            <p:cNvSpPr/>
            <p:nvPr/>
          </p:nvSpPr>
          <p:spPr>
            <a:xfrm>
              <a:off x="2416066" y="437088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B1E7449C-90E8-5C49-BFC6-8BB35B3F3398}"/>
                </a:ext>
              </a:extLst>
            </p:cNvPr>
            <p:cNvSpPr/>
            <p:nvPr/>
          </p:nvSpPr>
          <p:spPr>
            <a:xfrm>
              <a:off x="2570270" y="459016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E5775E8B-3209-BE4A-82A5-D916AD77306D}"/>
                </a:ext>
              </a:extLst>
            </p:cNvPr>
            <p:cNvSpPr/>
            <p:nvPr/>
          </p:nvSpPr>
          <p:spPr>
            <a:xfrm>
              <a:off x="2136131" y="437886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78091FDC-C49E-344B-8001-1DF7B7795F3D}"/>
                </a:ext>
              </a:extLst>
            </p:cNvPr>
            <p:cNvSpPr/>
            <p:nvPr/>
          </p:nvSpPr>
          <p:spPr>
            <a:xfrm>
              <a:off x="2417676" y="419044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6CB35CD-9FB1-6046-A901-E70839D8FCF8}"/>
                </a:ext>
              </a:extLst>
            </p:cNvPr>
            <p:cNvSpPr/>
            <p:nvPr/>
          </p:nvSpPr>
          <p:spPr>
            <a:xfrm>
              <a:off x="2281238" y="436282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5717355-BC6F-9C45-B4F5-6FEA2332D27F}"/>
                </a:ext>
              </a:extLst>
            </p:cNvPr>
            <p:cNvSpPr/>
            <p:nvPr/>
          </p:nvSpPr>
          <p:spPr>
            <a:xfrm>
              <a:off x="2602299" y="427679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D860CAD1-1580-C942-81F8-21306C606E99}"/>
                </a:ext>
              </a:extLst>
            </p:cNvPr>
            <p:cNvSpPr/>
            <p:nvPr/>
          </p:nvSpPr>
          <p:spPr>
            <a:xfrm>
              <a:off x="2416066" y="451816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84875F50-854B-0C4F-A257-D131A99C9887}"/>
                </a:ext>
              </a:extLst>
            </p:cNvPr>
            <p:cNvSpPr/>
            <p:nvPr/>
          </p:nvSpPr>
          <p:spPr>
            <a:xfrm>
              <a:off x="2602299" y="442592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F9E7A9F-42AF-B747-8C28-12C6C6186A44}"/>
                </a:ext>
              </a:extLst>
            </p:cNvPr>
            <p:cNvSpPr/>
            <p:nvPr/>
          </p:nvSpPr>
          <p:spPr>
            <a:xfrm>
              <a:off x="2483768" y="429309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0A912D7-94E4-044A-8EB3-DD9D22E8DE54}"/>
              </a:ext>
            </a:extLst>
          </p:cNvPr>
          <p:cNvGrpSpPr/>
          <p:nvPr/>
        </p:nvGrpSpPr>
        <p:grpSpPr>
          <a:xfrm>
            <a:off x="3820411" y="1932830"/>
            <a:ext cx="442019" cy="400666"/>
            <a:chOff x="3926987" y="4333518"/>
            <a:chExt cx="442019" cy="400666"/>
          </a:xfrm>
          <a:solidFill>
            <a:srgbClr val="C7C1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637F0AFE-AFC9-B240-B695-5E2C3BC12892}"/>
                </a:ext>
              </a:extLst>
            </p:cNvPr>
            <p:cNvSpPr/>
            <p:nvPr/>
          </p:nvSpPr>
          <p:spPr>
            <a:xfrm>
              <a:off x="4052978" y="433351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56FBC0BA-1F7E-2F43-9B6E-D19FA908A676}"/>
                </a:ext>
              </a:extLst>
            </p:cNvPr>
            <p:cNvSpPr/>
            <p:nvPr/>
          </p:nvSpPr>
          <p:spPr>
            <a:xfrm>
              <a:off x="4121597" y="439882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C5776CB7-EC71-9849-AB0C-99C984CEA6C7}"/>
                </a:ext>
              </a:extLst>
            </p:cNvPr>
            <p:cNvSpPr/>
            <p:nvPr/>
          </p:nvSpPr>
          <p:spPr>
            <a:xfrm>
              <a:off x="4266660" y="451344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748FA22C-E7E0-5548-9710-9C2E07C6521F}"/>
                </a:ext>
              </a:extLst>
            </p:cNvPr>
            <p:cNvSpPr/>
            <p:nvPr/>
          </p:nvSpPr>
          <p:spPr>
            <a:xfrm>
              <a:off x="4032205" y="446145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1DE34F5-2CAC-1F45-B1E0-F41D0A07FE13}"/>
                </a:ext>
              </a:extLst>
            </p:cNvPr>
            <p:cNvSpPr/>
            <p:nvPr/>
          </p:nvSpPr>
          <p:spPr>
            <a:xfrm>
              <a:off x="4153876" y="452391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F00D022C-733D-C94D-8E52-A5B54E7C8B48}"/>
                </a:ext>
              </a:extLst>
            </p:cNvPr>
            <p:cNvSpPr/>
            <p:nvPr/>
          </p:nvSpPr>
          <p:spPr>
            <a:xfrm>
              <a:off x="4054550" y="459016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55AA0A93-102D-174E-BD51-2673A00C1475}"/>
                </a:ext>
              </a:extLst>
            </p:cNvPr>
            <p:cNvSpPr/>
            <p:nvPr/>
          </p:nvSpPr>
          <p:spPr>
            <a:xfrm>
              <a:off x="4215535" y="444289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03C788C4-3988-384C-9583-E7DD730DAE7B}"/>
                </a:ext>
              </a:extLst>
            </p:cNvPr>
            <p:cNvSpPr/>
            <p:nvPr/>
          </p:nvSpPr>
          <p:spPr>
            <a:xfrm>
              <a:off x="3926987" y="4441441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1076F950-D15C-3847-821E-5344300EA6DC}"/>
                </a:ext>
              </a:extLst>
            </p:cNvPr>
            <p:cNvSpPr/>
            <p:nvPr/>
          </p:nvSpPr>
          <p:spPr>
            <a:xfrm>
              <a:off x="4168464" y="466217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7C9FCFE-659D-A24C-8887-7A6A9839C2C8}"/>
                </a:ext>
              </a:extLst>
            </p:cNvPr>
            <p:cNvSpPr/>
            <p:nvPr/>
          </p:nvSpPr>
          <p:spPr>
            <a:xfrm>
              <a:off x="4296998" y="463814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0BF97657-40A6-E448-989D-B219387C1FE9}"/>
              </a:ext>
            </a:extLst>
          </p:cNvPr>
          <p:cNvGrpSpPr/>
          <p:nvPr/>
        </p:nvGrpSpPr>
        <p:grpSpPr>
          <a:xfrm>
            <a:off x="5539023" y="2238879"/>
            <a:ext cx="340951" cy="324226"/>
            <a:chOff x="5645599" y="4639567"/>
            <a:chExt cx="340951" cy="324226"/>
          </a:xfrm>
          <a:solidFill>
            <a:srgbClr val="C7C1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1EF04C3B-C80D-D74B-BC77-6FFE48D9EDEE}"/>
                </a:ext>
              </a:extLst>
            </p:cNvPr>
            <p:cNvSpPr/>
            <p:nvPr/>
          </p:nvSpPr>
          <p:spPr>
            <a:xfrm>
              <a:off x="5702432" y="463956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C235DC2E-F924-A64A-B6C6-9FAFDD8D368A}"/>
                </a:ext>
              </a:extLst>
            </p:cNvPr>
            <p:cNvSpPr/>
            <p:nvPr/>
          </p:nvSpPr>
          <p:spPr>
            <a:xfrm>
              <a:off x="5769479" y="4675571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373C6FA7-690E-D641-B8DA-478355085AF6}"/>
                </a:ext>
              </a:extLst>
            </p:cNvPr>
            <p:cNvSpPr/>
            <p:nvPr/>
          </p:nvSpPr>
          <p:spPr>
            <a:xfrm>
              <a:off x="5914542" y="479019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16C0D088-E641-B940-BFF1-75F3A2838DA3}"/>
                </a:ext>
              </a:extLst>
            </p:cNvPr>
            <p:cNvSpPr/>
            <p:nvPr/>
          </p:nvSpPr>
          <p:spPr>
            <a:xfrm>
              <a:off x="5680087" y="4738201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3A83138D-A1CF-AA49-8476-3FD0C2160C7F}"/>
                </a:ext>
              </a:extLst>
            </p:cNvPr>
            <p:cNvSpPr/>
            <p:nvPr/>
          </p:nvSpPr>
          <p:spPr>
            <a:xfrm>
              <a:off x="5783375" y="478128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DFDAB92D-DE61-044A-9CA7-A53A0DEE5D1D}"/>
                </a:ext>
              </a:extLst>
            </p:cNvPr>
            <p:cNvSpPr/>
            <p:nvPr/>
          </p:nvSpPr>
          <p:spPr>
            <a:xfrm>
              <a:off x="5702432" y="4866912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2FCE15C5-BF28-5043-8E40-F21EBE23EE1A}"/>
                </a:ext>
              </a:extLst>
            </p:cNvPr>
            <p:cNvSpPr/>
            <p:nvPr/>
          </p:nvSpPr>
          <p:spPr>
            <a:xfrm>
              <a:off x="5863417" y="4719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C90822D5-7CB1-6E40-8D95-994C82A3E18E}"/>
                </a:ext>
              </a:extLst>
            </p:cNvPr>
            <p:cNvSpPr/>
            <p:nvPr/>
          </p:nvSpPr>
          <p:spPr>
            <a:xfrm>
              <a:off x="5645599" y="481729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40702881-9E32-CD41-9FE6-139F342CF62B}"/>
                </a:ext>
              </a:extLst>
            </p:cNvPr>
            <p:cNvSpPr/>
            <p:nvPr/>
          </p:nvSpPr>
          <p:spPr>
            <a:xfrm>
              <a:off x="5791205" y="489178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BAF49775-F4F8-0148-9182-C216211D6B30}"/>
                </a:ext>
              </a:extLst>
            </p:cNvPr>
            <p:cNvSpPr/>
            <p:nvPr/>
          </p:nvSpPr>
          <p:spPr>
            <a:xfrm>
              <a:off x="5873766" y="4874051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D07ECB60-930C-2E46-978B-C64DE367571C}"/>
              </a:ext>
            </a:extLst>
          </p:cNvPr>
          <p:cNvGrpSpPr/>
          <p:nvPr/>
        </p:nvGrpSpPr>
        <p:grpSpPr>
          <a:xfrm>
            <a:off x="7213260" y="2384455"/>
            <a:ext cx="337684" cy="288732"/>
            <a:chOff x="7319836" y="4785143"/>
            <a:chExt cx="337684" cy="288732"/>
          </a:xfrm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DD46C5BB-3DA0-374B-8D97-5DCD3F32083E}"/>
                </a:ext>
              </a:extLst>
            </p:cNvPr>
            <p:cNvSpPr/>
            <p:nvPr/>
          </p:nvSpPr>
          <p:spPr>
            <a:xfrm>
              <a:off x="7419846" y="4863155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86AE7716-13EC-554F-A4F8-A33D86EA464D}"/>
                </a:ext>
              </a:extLst>
            </p:cNvPr>
            <p:cNvSpPr/>
            <p:nvPr/>
          </p:nvSpPr>
          <p:spPr>
            <a:xfrm>
              <a:off x="7440449" y="478514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38F594B1-0144-8B41-A78D-A2F5E7C9889C}"/>
                </a:ext>
              </a:extLst>
            </p:cNvPr>
            <p:cNvSpPr/>
            <p:nvPr/>
          </p:nvSpPr>
          <p:spPr>
            <a:xfrm>
              <a:off x="7585512" y="4899765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490529F4-22AC-DF40-A575-4731CBF581AB}"/>
                </a:ext>
              </a:extLst>
            </p:cNvPr>
            <p:cNvSpPr/>
            <p:nvPr/>
          </p:nvSpPr>
          <p:spPr>
            <a:xfrm>
              <a:off x="7351057" y="484777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E9E5453-116C-5142-8B06-34CE2EABA12A}"/>
                </a:ext>
              </a:extLst>
            </p:cNvPr>
            <p:cNvSpPr/>
            <p:nvPr/>
          </p:nvSpPr>
          <p:spPr>
            <a:xfrm>
              <a:off x="7472728" y="491023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CE9C7E9A-31CF-B548-BDCD-C8E7CD4EFD99}"/>
                </a:ext>
              </a:extLst>
            </p:cNvPr>
            <p:cNvSpPr/>
            <p:nvPr/>
          </p:nvSpPr>
          <p:spPr>
            <a:xfrm>
              <a:off x="7373402" y="4976484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655C629A-4B44-094A-AD08-04AE087D5E3A}"/>
                </a:ext>
              </a:extLst>
            </p:cNvPr>
            <p:cNvSpPr/>
            <p:nvPr/>
          </p:nvSpPr>
          <p:spPr>
            <a:xfrm>
              <a:off x="7534387" y="4829209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894A8622-FEC5-B249-A027-A8F1834A7A7D}"/>
                </a:ext>
              </a:extLst>
            </p:cNvPr>
            <p:cNvSpPr/>
            <p:nvPr/>
          </p:nvSpPr>
          <p:spPr>
            <a:xfrm>
              <a:off x="7319836" y="4925890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86D79905-99EC-0A47-853F-659C0D461589}"/>
                </a:ext>
              </a:extLst>
            </p:cNvPr>
            <p:cNvSpPr/>
            <p:nvPr/>
          </p:nvSpPr>
          <p:spPr>
            <a:xfrm>
              <a:off x="7467485" y="5001867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536D07B8-9AE0-A445-964A-AC52EC4DB5F8}"/>
                </a:ext>
              </a:extLst>
            </p:cNvPr>
            <p:cNvSpPr/>
            <p:nvPr/>
          </p:nvSpPr>
          <p:spPr>
            <a:xfrm>
              <a:off x="7544265" y="4951363"/>
              <a:ext cx="72008" cy="72008"/>
            </a:xfrm>
            <a:prstGeom prst="ellipse">
              <a:avLst/>
            </a:prstGeom>
            <a:solidFill>
              <a:srgbClr val="C6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rgbClr val="C7C100"/>
                </a:solidFill>
              </a:endParaRPr>
            </a:p>
          </p:txBody>
        </p:sp>
      </p:grpSp>
      <p:sp>
        <p:nvSpPr>
          <p:cNvPr id="137" name="TextBox 136">
            <a:extLst>
              <a:ext uri="{FF2B5EF4-FFF2-40B4-BE49-F238E27FC236}">
                <a16:creationId xmlns:a16="http://schemas.microsoft.com/office/drawing/2014/main" id="{B69FFCCC-413D-1A40-8B0C-D95A3A4CEF8B}"/>
              </a:ext>
            </a:extLst>
          </p:cNvPr>
          <p:cNvSpPr txBox="1"/>
          <p:nvPr/>
        </p:nvSpPr>
        <p:spPr>
          <a:xfrm>
            <a:off x="539750" y="1124744"/>
            <a:ext cx="8241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Асимптотически несмещённая и 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состоятельная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оценка</a:t>
            </a:r>
          </a:p>
        </p:txBody>
      </p:sp>
    </p:spTree>
    <p:extLst>
      <p:ext uri="{BB962C8B-B14F-4D97-AF65-F5344CB8AC3E}">
        <p14:creationId xmlns:p14="http://schemas.microsoft.com/office/powerpoint/2010/main" val="2610226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-1288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Схема математической статистики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Выборка:">
                <a:extLst>
                  <a:ext uri="{FF2B5EF4-FFF2-40B4-BE49-F238E27FC236}">
                    <a16:creationId xmlns:a16="http://schemas.microsoft.com/office/drawing/2014/main" id="{2027F1C5-0C4E-8141-9AC1-3AD373C3BE5A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2649153" cy="407804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wrap="square" lIns="90000" tIns="19050" rIns="46800" bIns="19050" anchor="t">
                <a:spAutoFit/>
              </a:bodyPr>
              <a:lstStyle/>
              <a:p>
                <a:pPr marL="9525" lvl="2" defTabSz="457200">
                  <a:spcBef>
                    <a:spcPts val="1200"/>
                  </a:spcBef>
                  <a:defRPr sz="22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sz="2400" dirty="0" err="1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Выборка</a:t>
                </a:r>
                <a:r>
                  <a:rPr sz="2400" dirty="0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:</a:t>
                </a:r>
                <a:r>
                  <a:rPr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,...,</m:t>
                    </m:r>
                    <m:sSub>
                      <m:sSubPr>
                        <m:ctrlP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sz="2400" dirty="0">
                  <a:solidFill>
                    <a:srgbClr val="2658A1"/>
                  </a:solidFill>
                </a:endParaRPr>
              </a:p>
            </p:txBody>
          </p:sp>
        </mc:Choice>
        <mc:Fallback xmlns="">
          <p:sp>
            <p:nvSpPr>
              <p:cNvPr id="16" name="Выборка:">
                <a:extLst>
                  <a:ext uri="{FF2B5EF4-FFF2-40B4-BE49-F238E27FC236}">
                    <a16:creationId xmlns:a16="http://schemas.microsoft.com/office/drawing/2014/main" id="{2027F1C5-0C4E-8141-9AC1-3AD373C3BE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2649153" cy="407804"/>
              </a:xfrm>
              <a:prstGeom prst="rect">
                <a:avLst/>
              </a:prstGeom>
              <a:blipFill>
                <a:blip r:embed="rId4"/>
                <a:stretch>
                  <a:fillRect l="-2857" t="-18182" b="-36364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3">
                <a:extLst>
                  <a:ext uri="{FF2B5EF4-FFF2-40B4-BE49-F238E27FC236}">
                    <a16:creationId xmlns:a16="http://schemas.microsoft.com/office/drawing/2014/main" id="{C53F2CB2-0E8D-D04C-91C0-668C4E03D166}"/>
                  </a:ext>
                </a:extLst>
              </p:cNvPr>
              <p:cNvSpPr/>
              <p:nvPr/>
            </p:nvSpPr>
            <p:spPr>
              <a:xfrm>
                <a:off x="1483594" y="1180337"/>
                <a:ext cx="610295" cy="6055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ru-RU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RU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7" name="Rectangle 3">
                <a:extLst>
                  <a:ext uri="{FF2B5EF4-FFF2-40B4-BE49-F238E27FC236}">
                    <a16:creationId xmlns:a16="http://schemas.microsoft.com/office/drawing/2014/main" id="{C53F2CB2-0E8D-D04C-91C0-668C4E03D1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594" y="1180337"/>
                <a:ext cx="610295" cy="605550"/>
              </a:xfrm>
              <a:prstGeom prst="rect">
                <a:avLst/>
              </a:prstGeom>
              <a:blipFill>
                <a:blip r:embed="rId5"/>
                <a:stretch>
                  <a:fillRect t="-12245" r="-8163" b="-183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4">
                <a:extLst>
                  <a:ext uri="{FF2B5EF4-FFF2-40B4-BE49-F238E27FC236}">
                    <a16:creationId xmlns:a16="http://schemas.microsoft.com/office/drawing/2014/main" id="{FF03F008-ADE1-D24D-97EA-920A1EEDE541}"/>
                  </a:ext>
                </a:extLst>
              </p:cNvPr>
              <p:cNvSpPr/>
              <p:nvPr/>
            </p:nvSpPr>
            <p:spPr>
              <a:xfrm>
                <a:off x="4909834" y="1180978"/>
                <a:ext cx="1223989" cy="6042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3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RU" sz="32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8" name="Rectangle 4">
                <a:extLst>
                  <a:ext uri="{FF2B5EF4-FFF2-40B4-BE49-F238E27FC236}">
                    <a16:creationId xmlns:a16="http://schemas.microsoft.com/office/drawing/2014/main" id="{FF03F008-ADE1-D24D-97EA-920A1EEDE5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9834" y="1180978"/>
                <a:ext cx="1223989" cy="604268"/>
              </a:xfrm>
              <a:prstGeom prst="rect">
                <a:avLst/>
              </a:prstGeom>
              <a:blipFill>
                <a:blip r:embed="rId6"/>
                <a:stretch>
                  <a:fillRect l="-3093" r="-4124" b="-1428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Arrow">
            <a:extLst>
              <a:ext uri="{FF2B5EF4-FFF2-40B4-BE49-F238E27FC236}">
                <a16:creationId xmlns:a16="http://schemas.microsoft.com/office/drawing/2014/main" id="{EA9A1CC5-FA09-E94A-A1AD-269E29B7A713}"/>
              </a:ext>
            </a:extLst>
          </p:cNvPr>
          <p:cNvSpPr/>
          <p:nvPr/>
        </p:nvSpPr>
        <p:spPr>
          <a:xfrm>
            <a:off x="2153323" y="1368168"/>
            <a:ext cx="2756511" cy="229888"/>
          </a:xfrm>
          <a:prstGeom prst="rightArrow">
            <a:avLst>
              <a:gd name="adj1" fmla="val 36848"/>
              <a:gd name="adj2" fmla="val 66277"/>
            </a:avLst>
          </a:prstGeom>
          <a:gradFill>
            <a:gsLst>
              <a:gs pos="0">
                <a:srgbClr val="28516A">
                  <a:alpha val="0"/>
                </a:srgbClr>
              </a:gs>
              <a:gs pos="100000">
                <a:srgbClr val="54748B"/>
              </a:gs>
            </a:gsLst>
          </a:gradFill>
          <a:ln w="3175">
            <a:miter lim="400000"/>
          </a:ln>
        </p:spPr>
        <p:txBody>
          <a:bodyPr lIns="19050" tIns="19050" rIns="19050" bIns="1905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22" name="Ответы на  вопросы…">
            <a:extLst>
              <a:ext uri="{FF2B5EF4-FFF2-40B4-BE49-F238E27FC236}">
                <a16:creationId xmlns:a16="http://schemas.microsoft.com/office/drawing/2014/main" id="{57FE8395-D42A-D943-A444-E50AFCD6C542}"/>
              </a:ext>
            </a:extLst>
          </p:cNvPr>
          <p:cNvSpPr txBox="1"/>
          <p:nvPr/>
        </p:nvSpPr>
        <p:spPr>
          <a:xfrm>
            <a:off x="6823717" y="3180833"/>
            <a:ext cx="2009907" cy="13815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Ответы</a:t>
            </a:r>
            <a:r>
              <a:rPr sz="2400" dirty="0">
                <a:solidFill>
                  <a:srgbClr val="28516A"/>
                </a:solidFill>
              </a:rPr>
              <a:t> </a:t>
            </a:r>
            <a:r>
              <a:rPr sz="2400" dirty="0" err="1">
                <a:solidFill>
                  <a:srgbClr val="28516A"/>
                </a:solidFill>
              </a:rPr>
              <a:t>на</a:t>
            </a:r>
            <a:r>
              <a:rPr sz="2400" dirty="0">
                <a:solidFill>
                  <a:srgbClr val="28516A"/>
                </a:solidFill>
              </a:rPr>
              <a:t> </a:t>
            </a:r>
            <a:br>
              <a:rPr sz="2400" dirty="0">
                <a:solidFill>
                  <a:srgbClr val="28516A"/>
                </a:solidFill>
              </a:rPr>
            </a:br>
            <a:r>
              <a:rPr sz="2400" dirty="0" err="1">
                <a:solidFill>
                  <a:srgbClr val="28516A"/>
                </a:solidFill>
              </a:rPr>
              <a:t>вопросы</a:t>
            </a:r>
            <a:endParaRPr sz="2400" dirty="0">
              <a:solidFill>
                <a:srgbClr val="28516A"/>
              </a:solidFill>
            </a:endParaRPr>
          </a:p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5E5E5E"/>
                </a:solidFill>
                <a:uFill>
                  <a:solidFill>
                    <a:srgbClr val="0059A9"/>
                  </a:solidFill>
                </a:u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проверка</a:t>
            </a:r>
            <a:r>
              <a:rPr sz="2400" dirty="0">
                <a:solidFill>
                  <a:srgbClr val="373737"/>
                </a:solidFill>
              </a:rPr>
              <a:t> </a:t>
            </a:r>
            <a:br>
              <a:rPr sz="2400" dirty="0">
                <a:solidFill>
                  <a:srgbClr val="373737"/>
                </a:solidFill>
              </a:rPr>
            </a:br>
            <a:r>
              <a:rPr sz="2400" dirty="0" err="1">
                <a:solidFill>
                  <a:srgbClr val="373737"/>
                </a:solidFill>
              </a:rPr>
              <a:t>гипотез</a:t>
            </a:r>
            <a:endParaRPr sz="2400" dirty="0">
              <a:solidFill>
                <a:srgbClr val="373737"/>
              </a:solidFill>
            </a:endParaRPr>
          </a:p>
        </p:txBody>
      </p:sp>
      <p:sp>
        <p:nvSpPr>
          <p:cNvPr id="23" name="Точность  оценки, прогнозов…">
            <a:extLst>
              <a:ext uri="{FF2B5EF4-FFF2-40B4-BE49-F238E27FC236}">
                <a16:creationId xmlns:a16="http://schemas.microsoft.com/office/drawing/2014/main" id="{A4B69984-7C97-3C42-90B5-9AAC1B3E4923}"/>
              </a:ext>
            </a:extLst>
          </p:cNvPr>
          <p:cNvSpPr txBox="1"/>
          <p:nvPr/>
        </p:nvSpPr>
        <p:spPr>
          <a:xfrm>
            <a:off x="6594998" y="813103"/>
            <a:ext cx="2238626" cy="16770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Точность</a:t>
            </a:r>
            <a:r>
              <a:rPr sz="2400" dirty="0">
                <a:solidFill>
                  <a:srgbClr val="28516A"/>
                </a:solidFill>
              </a:rPr>
              <a:t> </a:t>
            </a:r>
            <a:br>
              <a:rPr sz="2400" dirty="0">
                <a:solidFill>
                  <a:srgbClr val="28516A"/>
                </a:solidFill>
              </a:rPr>
            </a:br>
            <a:r>
              <a:rPr sz="2400" dirty="0" err="1">
                <a:solidFill>
                  <a:srgbClr val="28516A"/>
                </a:solidFill>
              </a:rPr>
              <a:t>оценки</a:t>
            </a:r>
            <a:r>
              <a:rPr sz="2400" dirty="0">
                <a:solidFill>
                  <a:srgbClr val="28516A"/>
                </a:solidFill>
              </a:rPr>
              <a:t>, </a:t>
            </a:r>
            <a:r>
              <a:rPr sz="2400" dirty="0" err="1">
                <a:solidFill>
                  <a:srgbClr val="28516A"/>
                </a:solidFill>
              </a:rPr>
              <a:t>прогнозов</a:t>
            </a:r>
            <a:endParaRPr sz="2400" dirty="0">
              <a:solidFill>
                <a:srgbClr val="28516A"/>
              </a:solidFill>
            </a:endParaRPr>
          </a:p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5E5E5E"/>
                </a:solidFill>
                <a:uFill>
                  <a:solidFill>
                    <a:srgbClr val="0059A9"/>
                  </a:solidFill>
                </a:u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доверительные</a:t>
            </a:r>
            <a:r>
              <a:rPr sz="2400" dirty="0">
                <a:solidFill>
                  <a:srgbClr val="373737"/>
                </a:solidFill>
              </a:rPr>
              <a:t> </a:t>
            </a:r>
            <a:r>
              <a:rPr sz="2400" dirty="0" err="1">
                <a:solidFill>
                  <a:srgbClr val="373737"/>
                </a:solidFill>
              </a:rPr>
              <a:t>интервалы</a:t>
            </a:r>
            <a:endParaRPr sz="2400" dirty="0">
              <a:solidFill>
                <a:srgbClr val="373737"/>
              </a:solidFill>
            </a:endParaRPr>
          </a:p>
        </p:txBody>
      </p:sp>
      <p:sp>
        <p:nvSpPr>
          <p:cNvPr id="24" name="Как оценить:…">
            <a:extLst>
              <a:ext uri="{FF2B5EF4-FFF2-40B4-BE49-F238E27FC236}">
                <a16:creationId xmlns:a16="http://schemas.microsoft.com/office/drawing/2014/main" id="{9A10F054-8E18-9D47-9B43-BADEA0E28AED}"/>
              </a:ext>
            </a:extLst>
          </p:cNvPr>
          <p:cNvSpPr txBox="1"/>
          <p:nvPr/>
        </p:nvSpPr>
        <p:spPr>
          <a:xfrm>
            <a:off x="539552" y="1847013"/>
            <a:ext cx="2626835" cy="21777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0000" tIns="18000" rIns="46800" bIns="19050">
            <a:no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Как</a:t>
            </a:r>
            <a:r>
              <a:rPr sz="2400" dirty="0">
                <a:solidFill>
                  <a:srgbClr val="28516A"/>
                </a:solidFill>
              </a:rPr>
              <a:t> </a:t>
            </a:r>
            <a:r>
              <a:rPr sz="2400" dirty="0" err="1">
                <a:solidFill>
                  <a:srgbClr val="28516A"/>
                </a:solidFill>
              </a:rPr>
              <a:t>оценить</a:t>
            </a:r>
            <a:endParaRPr sz="2400" dirty="0">
              <a:solidFill>
                <a:srgbClr val="28516A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Метод</a:t>
            </a:r>
            <a:r>
              <a:rPr sz="2400" dirty="0">
                <a:solidFill>
                  <a:srgbClr val="373737"/>
                </a:solidFill>
              </a:rPr>
              <a:t> </a:t>
            </a:r>
            <a:r>
              <a:rPr sz="2400" dirty="0" err="1">
                <a:solidFill>
                  <a:srgbClr val="373737"/>
                </a:solidFill>
              </a:rPr>
              <a:t>моментов</a:t>
            </a:r>
            <a:endParaRPr sz="2400" dirty="0">
              <a:solidFill>
                <a:srgbClr val="373737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Метод</a:t>
            </a:r>
            <a:br>
              <a:rPr sz="2400" dirty="0">
                <a:solidFill>
                  <a:srgbClr val="373737"/>
                </a:solidFill>
              </a:rPr>
            </a:br>
            <a:r>
              <a:rPr sz="2400" dirty="0" err="1">
                <a:solidFill>
                  <a:srgbClr val="373737"/>
                </a:solidFill>
              </a:rPr>
              <a:t>максимального</a:t>
            </a:r>
            <a:r>
              <a:rPr sz="2400" dirty="0">
                <a:solidFill>
                  <a:srgbClr val="373737"/>
                </a:solidFill>
              </a:rPr>
              <a:t> </a:t>
            </a:r>
            <a:r>
              <a:rPr sz="2400" dirty="0" err="1">
                <a:solidFill>
                  <a:srgbClr val="373737"/>
                </a:solidFill>
              </a:rPr>
              <a:t>правдоподобия</a:t>
            </a:r>
            <a:endParaRPr sz="2400" dirty="0">
              <a:solidFill>
                <a:srgbClr val="373737"/>
              </a:solidFill>
            </a:endParaRPr>
          </a:p>
        </p:txBody>
      </p:sp>
      <p:sp>
        <p:nvSpPr>
          <p:cNvPr id="27" name="Союзники :…">
            <a:extLst>
              <a:ext uri="{FF2B5EF4-FFF2-40B4-BE49-F238E27FC236}">
                <a16:creationId xmlns:a16="http://schemas.microsoft.com/office/drawing/2014/main" id="{02743966-5CBE-7C4A-BDB6-AC8365B668EE}"/>
              </a:ext>
            </a:extLst>
          </p:cNvPr>
          <p:cNvSpPr txBox="1"/>
          <p:nvPr/>
        </p:nvSpPr>
        <p:spPr>
          <a:xfrm>
            <a:off x="3592972" y="1852675"/>
            <a:ext cx="3077576" cy="206178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m="http://schemas.openxmlformats.org/officeDocument/2006/math" xmlns="" xmlns:a14="http://schemas.microsoft.com/office/drawing/2010/main" xmlns:mc="http://schemas.openxmlformats.org/markup-compatibility/2006" val="1"/>
            </a:ext>
          </a:extLst>
        </p:spPr>
        <p:txBody>
          <a:bodyPr wrap="square" lIns="90000" tIns="19050" rIns="46800" bIns="19050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Союзники</a:t>
            </a:r>
            <a:endParaRPr lang="ru-RU" sz="2400" dirty="0">
              <a:solidFill>
                <a:srgbClr val="28516A"/>
              </a:solidFill>
            </a:endParaRPr>
          </a:p>
          <a:p>
            <a:pPr marL="276225" defTabSz="584200">
              <a:lnSpc>
                <a:spcPct val="80000"/>
              </a:lnSpc>
              <a:spcBef>
                <a:spcPts val="1400"/>
              </a:spcBef>
              <a:buClr>
                <a:srgbClr val="2459A4"/>
              </a:buClr>
              <a:buSzPct val="100000"/>
              <a:defRPr sz="2200" spc="22">
                <a:solidFill>
                  <a:srgbClr val="2658A1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rgbClr val="28516A"/>
                </a:solidFill>
              </a:rPr>
              <a:t>Асимптотические</a:t>
            </a:r>
            <a:br>
              <a:rPr lang="ru-RU" sz="2400" dirty="0">
                <a:solidFill>
                  <a:srgbClr val="28516A"/>
                </a:solidFill>
              </a:rPr>
            </a:br>
            <a:r>
              <a:rPr lang="ru-RU" sz="2400" dirty="0">
                <a:solidFill>
                  <a:srgbClr val="28516A"/>
                </a:solidFill>
              </a:rPr>
              <a:t>(при большом </a:t>
            </a:r>
            <a:r>
              <a:rPr lang="en-US" sz="2400" dirty="0">
                <a:solidFill>
                  <a:srgbClr val="28516A"/>
                </a:solidFill>
              </a:rPr>
              <a:t>n)</a:t>
            </a:r>
          </a:p>
          <a:p>
            <a:pPr marL="619125" lvl="1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rgbClr val="373737"/>
                </a:solidFill>
              </a:rPr>
              <a:t>ЦПТ</a:t>
            </a:r>
          </a:p>
          <a:p>
            <a:pPr marL="619125" lvl="1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rgbClr val="373737"/>
                </a:solidFill>
              </a:rPr>
              <a:t>Дельта-метод </a:t>
            </a:r>
          </a:p>
        </p:txBody>
      </p:sp>
      <p:sp>
        <p:nvSpPr>
          <p:cNvPr id="28" name="Хорошие свойства:…">
            <a:extLst>
              <a:ext uri="{FF2B5EF4-FFF2-40B4-BE49-F238E27FC236}">
                <a16:creationId xmlns:a16="http://schemas.microsoft.com/office/drawing/2014/main" id="{4C77FD40-B2C0-0546-BA9E-0373016B05AD}"/>
              </a:ext>
            </a:extLst>
          </p:cNvPr>
          <p:cNvSpPr txBox="1"/>
          <p:nvPr/>
        </p:nvSpPr>
        <p:spPr>
          <a:xfrm>
            <a:off x="539751" y="4377052"/>
            <a:ext cx="2944270" cy="176631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Хорошие</a:t>
            </a:r>
            <a:r>
              <a:rPr sz="2400" dirty="0">
                <a:solidFill>
                  <a:srgbClr val="28516A"/>
                </a:solidFill>
              </a:rPr>
              <a:t> </a:t>
            </a:r>
            <a:r>
              <a:rPr sz="2400" dirty="0" err="1">
                <a:solidFill>
                  <a:srgbClr val="28516A"/>
                </a:solidFill>
              </a:rPr>
              <a:t>свойства</a:t>
            </a:r>
            <a:endParaRPr sz="2400" dirty="0">
              <a:solidFill>
                <a:srgbClr val="28516A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Несмещенная</a:t>
            </a:r>
            <a:endParaRPr sz="2400" dirty="0">
              <a:solidFill>
                <a:srgbClr val="373737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Состоятельная</a:t>
            </a:r>
            <a:endParaRPr sz="2400" dirty="0">
              <a:solidFill>
                <a:srgbClr val="373737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Эффективная</a:t>
            </a:r>
            <a:r>
              <a:rPr sz="2400" dirty="0">
                <a:solidFill>
                  <a:srgbClr val="373737"/>
                </a:solidFill>
              </a:rPr>
              <a:t> </a:t>
            </a:r>
          </a:p>
        </p:txBody>
      </p:sp>
      <p:cxnSp>
        <p:nvCxnSpPr>
          <p:cNvPr id="38" name="Прямая со стрелкой 3">
            <a:extLst>
              <a:ext uri="{FF2B5EF4-FFF2-40B4-BE49-F238E27FC236}">
                <a16:creationId xmlns:a16="http://schemas.microsoft.com/office/drawing/2014/main" id="{C1292EB0-AD71-5747-9CDF-4D8C03DFAAAE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6133823" y="1067172"/>
            <a:ext cx="1133876" cy="415940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26">
            <a:extLst>
              <a:ext uri="{FF2B5EF4-FFF2-40B4-BE49-F238E27FC236}">
                <a16:creationId xmlns:a16="http://schemas.microsoft.com/office/drawing/2014/main" id="{7506F4AF-88C4-EF4E-84B3-823E99EAA0EB}"/>
              </a:ext>
            </a:extLst>
          </p:cNvPr>
          <p:cNvCxnSpPr>
            <a:cxnSpLocks/>
          </p:cNvCxnSpPr>
          <p:nvPr/>
        </p:nvCxnSpPr>
        <p:spPr>
          <a:xfrm>
            <a:off x="6080166" y="1769423"/>
            <a:ext cx="1223159" cy="1353787"/>
          </a:xfrm>
          <a:prstGeom prst="straightConnector1">
            <a:avLst/>
          </a:prstGeom>
          <a:ln w="34925">
            <a:solidFill>
              <a:srgbClr val="2851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Прямоугольник 4">
                <a:extLst>
                  <a:ext uri="{FF2B5EF4-FFF2-40B4-BE49-F238E27FC236}">
                    <a16:creationId xmlns:a16="http://schemas.microsoft.com/office/drawing/2014/main" id="{2F81D4D3-7BB0-3A4C-BA3B-4069E81C5FBE}"/>
                  </a:ext>
                </a:extLst>
              </p:cNvPr>
              <p:cNvSpPr/>
              <p:nvPr/>
            </p:nvSpPr>
            <p:spPr>
              <a:xfrm>
                <a:off x="3589363" y="4079530"/>
                <a:ext cx="3077576" cy="2145652"/>
              </a:xfrm>
              <a:prstGeom prst="rect">
                <a:avLst/>
              </a:prstGeom>
            </p:spPr>
            <p:txBody>
              <a:bodyPr wrap="square" lIns="90000">
                <a:spAutoFit/>
              </a:bodyPr>
              <a:lstStyle/>
              <a:p>
                <a:pPr marL="276225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2459A4"/>
                  </a:buClr>
                  <a:buSzPct val="100000"/>
                  <a:defRPr sz="2200" spc="22">
                    <a:solidFill>
                      <a:srgbClr val="2658A1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>
                    <a:solidFill>
                      <a:srgbClr val="28516A"/>
                    </a:solidFill>
                  </a:rPr>
                  <a:t>Точные </a:t>
                </a: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54748B"/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>
                    <a:solidFill>
                      <a:srgbClr val="373737"/>
                    </a:solidFill>
                  </a:rPr>
                  <a:t>Теорема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Фишера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54748B"/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ar-AE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ar-AE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ar-AE" sz="2400" i="1">
                            <a:solidFill>
                              <a:srgbClr val="373737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ar-AE" sz="2400" dirty="0">
                  <a:solidFill>
                    <a:srgbClr val="373737"/>
                  </a:solidFill>
                </a:endParaRP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54748B"/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 err="1">
                    <a:solidFill>
                      <a:srgbClr val="373737"/>
                    </a:solidFill>
                  </a:rPr>
                  <a:t>Ещё</a:t>
                </a:r>
                <a:r>
                  <a:rPr lang="ru-RU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 err="1">
                    <a:solidFill>
                      <a:srgbClr val="373737"/>
                    </a:solidFill>
                  </a:rPr>
                  <a:t>союзники</a:t>
                </a:r>
                <a:r>
                  <a:rPr lang="ru-RU" sz="2400" dirty="0">
                    <a:solidFill>
                      <a:srgbClr val="373737"/>
                    </a:solidFill>
                  </a:rPr>
                  <a:t>!</a:t>
                </a:r>
              </a:p>
            </p:txBody>
          </p:sp>
        </mc:Choice>
        <mc:Fallback xmlns="">
          <p:sp>
            <p:nvSpPr>
              <p:cNvPr id="40" name="Прямоугольник 4">
                <a:extLst>
                  <a:ext uri="{FF2B5EF4-FFF2-40B4-BE49-F238E27FC236}">
                    <a16:creationId xmlns:a16="http://schemas.microsoft.com/office/drawing/2014/main" id="{2F81D4D3-7BB0-3A4C-BA3B-4069E81C5F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9363" y="4079530"/>
                <a:ext cx="3077576" cy="2145652"/>
              </a:xfrm>
              <a:prstGeom prst="rect">
                <a:avLst/>
              </a:prstGeom>
              <a:blipFill>
                <a:blip r:embed="rId7"/>
                <a:stretch>
                  <a:fillRect t="-4706" b="-529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Параметры:">
                <a:extLst>
                  <a:ext uri="{FF2B5EF4-FFF2-40B4-BE49-F238E27FC236}">
                    <a16:creationId xmlns:a16="http://schemas.microsoft.com/office/drawing/2014/main" id="{C513559D-FE40-1347-A68A-9D3A75AB3725}"/>
                  </a:ext>
                </a:extLst>
              </p:cNvPr>
              <p:cNvSpPr txBox="1"/>
              <p:nvPr/>
            </p:nvSpPr>
            <p:spPr>
              <a:xfrm>
                <a:off x="3216539" y="701710"/>
                <a:ext cx="2952328" cy="407804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wrap="square" lIns="90000" tIns="19050" rIns="46800" bIns="19050" anchor="t">
                <a:spAutoFit/>
              </a:bodyPr>
              <a:lstStyle>
                <a:defPPr>
                  <a:defRPr lang="ru-RU"/>
                </a:defPPr>
                <a:lvl3pPr marL="9525" lvl="2" defTabSz="457200">
                  <a:spcBef>
                    <a:spcPts val="1200"/>
                  </a:spcBef>
                  <a:defRPr sz="24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Regular"/>
                    <a:ea typeface="MyriadPro-Regular"/>
                    <a:cs typeface="MyriadPro-Regular"/>
                  </a:defRPr>
                </a:lvl3pPr>
              </a:lstStyle>
              <a:p>
                <a:pPr lvl="2"/>
                <a:r>
                  <a:rPr lang="ru-RU" dirty="0">
                    <a:solidFill>
                      <a:srgbClr val="373737"/>
                    </a:solidFill>
                    <a:sym typeface="MyriadPro-Regular"/>
                  </a:rPr>
                  <a:t>Параметр:</a:t>
                </a:r>
                <a:r>
                  <a:rPr lang="ru-RU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41" name="Параметры:">
                <a:extLst>
                  <a:ext uri="{FF2B5EF4-FFF2-40B4-BE49-F238E27FC236}">
                    <a16:creationId xmlns:a16="http://schemas.microsoft.com/office/drawing/2014/main" id="{C513559D-FE40-1347-A68A-9D3A75AB37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6539" y="701710"/>
                <a:ext cx="2952328" cy="407804"/>
              </a:xfrm>
              <a:prstGeom prst="rect">
                <a:avLst/>
              </a:prstGeom>
              <a:blipFill>
                <a:blip r:embed="rId8"/>
                <a:stretch>
                  <a:fillRect l="-2564" t="-15152" b="-39394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041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roup 288">
            <a:extLst>
              <a:ext uri="{FF2B5EF4-FFF2-40B4-BE49-F238E27FC236}">
                <a16:creationId xmlns:a16="http://schemas.microsoft.com/office/drawing/2014/main" id="{8DB25897-A2A5-8248-B36F-CD826AF309FC}"/>
              </a:ext>
            </a:extLst>
          </p:cNvPr>
          <p:cNvGrpSpPr/>
          <p:nvPr/>
        </p:nvGrpSpPr>
        <p:grpSpPr>
          <a:xfrm>
            <a:off x="1054127" y="4084058"/>
            <a:ext cx="1707467" cy="1707466"/>
            <a:chOff x="4909981" y="4294037"/>
            <a:chExt cx="2016225" cy="2016224"/>
          </a:xfrm>
        </p:grpSpPr>
        <p:sp>
          <p:nvSpPr>
            <p:cNvPr id="290" name="Circle">
              <a:extLst>
                <a:ext uri="{FF2B5EF4-FFF2-40B4-BE49-F238E27FC236}">
                  <a16:creationId xmlns:a16="http://schemas.microsoft.com/office/drawing/2014/main" id="{81CB9C34-F3B3-C746-8343-136DBC2882EE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91" name="Circle">
              <a:extLst>
                <a:ext uri="{FF2B5EF4-FFF2-40B4-BE49-F238E27FC236}">
                  <a16:creationId xmlns:a16="http://schemas.microsoft.com/office/drawing/2014/main" id="{79774A4E-8814-1441-A6BE-6CDF07965E1B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92" name="Circle">
              <a:extLst>
                <a:ext uri="{FF2B5EF4-FFF2-40B4-BE49-F238E27FC236}">
                  <a16:creationId xmlns:a16="http://schemas.microsoft.com/office/drawing/2014/main" id="{B4C560B2-A35F-3843-A629-55339BA1946B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93" name="Circle">
              <a:extLst>
                <a:ext uri="{FF2B5EF4-FFF2-40B4-BE49-F238E27FC236}">
                  <a16:creationId xmlns:a16="http://schemas.microsoft.com/office/drawing/2014/main" id="{06E75AA3-A5CB-1A4C-A6D5-1499E9B954AF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94" name="Circle">
              <a:extLst>
                <a:ext uri="{FF2B5EF4-FFF2-40B4-BE49-F238E27FC236}">
                  <a16:creationId xmlns:a16="http://schemas.microsoft.com/office/drawing/2014/main" id="{A7570FFE-616A-8A48-83F4-983AACCEA39B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BC40A3"/>
                </a:solidFill>
              </a:endParaRPr>
            </a:p>
          </p:txBody>
        </p:sp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0C8CC8DB-A1B3-BE4D-8527-DDFDE9FF10D9}"/>
              </a:ext>
            </a:extLst>
          </p:cNvPr>
          <p:cNvGrpSpPr/>
          <p:nvPr/>
        </p:nvGrpSpPr>
        <p:grpSpPr>
          <a:xfrm>
            <a:off x="2882927" y="4084058"/>
            <a:ext cx="1707467" cy="1707466"/>
            <a:chOff x="4909981" y="4294037"/>
            <a:chExt cx="2016225" cy="2016224"/>
          </a:xfrm>
        </p:grpSpPr>
        <p:sp>
          <p:nvSpPr>
            <p:cNvPr id="296" name="Circle">
              <a:extLst>
                <a:ext uri="{FF2B5EF4-FFF2-40B4-BE49-F238E27FC236}">
                  <a16:creationId xmlns:a16="http://schemas.microsoft.com/office/drawing/2014/main" id="{CA21A400-9861-F24A-979B-3867ED50DE53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97" name="Circle">
              <a:extLst>
                <a:ext uri="{FF2B5EF4-FFF2-40B4-BE49-F238E27FC236}">
                  <a16:creationId xmlns:a16="http://schemas.microsoft.com/office/drawing/2014/main" id="{263EBB37-1F97-604F-A3AB-9E03B427E09C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98" name="Circle">
              <a:extLst>
                <a:ext uri="{FF2B5EF4-FFF2-40B4-BE49-F238E27FC236}">
                  <a16:creationId xmlns:a16="http://schemas.microsoft.com/office/drawing/2014/main" id="{9BF0F094-DFCD-6C44-95AD-49B651880054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99" name="Circle">
              <a:extLst>
                <a:ext uri="{FF2B5EF4-FFF2-40B4-BE49-F238E27FC236}">
                  <a16:creationId xmlns:a16="http://schemas.microsoft.com/office/drawing/2014/main" id="{3B0A2D83-D63D-524E-B800-1778795E9680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00" name="Circle">
              <a:extLst>
                <a:ext uri="{FF2B5EF4-FFF2-40B4-BE49-F238E27FC236}">
                  <a16:creationId xmlns:a16="http://schemas.microsoft.com/office/drawing/2014/main" id="{CCC6515F-24B9-AE46-8479-0D3914DCFE75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5ADEE15E-3A38-1C47-BB59-FBF89D38B6CD}"/>
              </a:ext>
            </a:extLst>
          </p:cNvPr>
          <p:cNvGrpSpPr/>
          <p:nvPr/>
        </p:nvGrpSpPr>
        <p:grpSpPr>
          <a:xfrm>
            <a:off x="4699851" y="4084058"/>
            <a:ext cx="1707467" cy="1707466"/>
            <a:chOff x="4909981" y="4294037"/>
            <a:chExt cx="2016225" cy="2016224"/>
          </a:xfrm>
        </p:grpSpPr>
        <p:sp>
          <p:nvSpPr>
            <p:cNvPr id="302" name="Circle">
              <a:extLst>
                <a:ext uri="{FF2B5EF4-FFF2-40B4-BE49-F238E27FC236}">
                  <a16:creationId xmlns:a16="http://schemas.microsoft.com/office/drawing/2014/main" id="{F4780AFF-E1E0-CF4B-949E-109E4B49CA99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03" name="Circle">
              <a:extLst>
                <a:ext uri="{FF2B5EF4-FFF2-40B4-BE49-F238E27FC236}">
                  <a16:creationId xmlns:a16="http://schemas.microsoft.com/office/drawing/2014/main" id="{8B2512E7-36DD-DE4B-9FCF-6EDAD898D3A5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04" name="Circle">
              <a:extLst>
                <a:ext uri="{FF2B5EF4-FFF2-40B4-BE49-F238E27FC236}">
                  <a16:creationId xmlns:a16="http://schemas.microsoft.com/office/drawing/2014/main" id="{911A1A24-F031-FB4E-8685-27C0863B22A5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05" name="Circle">
              <a:extLst>
                <a:ext uri="{FF2B5EF4-FFF2-40B4-BE49-F238E27FC236}">
                  <a16:creationId xmlns:a16="http://schemas.microsoft.com/office/drawing/2014/main" id="{835B7B33-88FE-A342-88C8-0896D61268AB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06" name="Circle">
              <a:extLst>
                <a:ext uri="{FF2B5EF4-FFF2-40B4-BE49-F238E27FC236}">
                  <a16:creationId xmlns:a16="http://schemas.microsoft.com/office/drawing/2014/main" id="{A0D6EE86-9361-5045-94DC-548D80D7B616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307" name="Group 306">
            <a:extLst>
              <a:ext uri="{FF2B5EF4-FFF2-40B4-BE49-F238E27FC236}">
                <a16:creationId xmlns:a16="http://schemas.microsoft.com/office/drawing/2014/main" id="{E07E560E-4765-6249-B999-25BFC86DE474}"/>
              </a:ext>
            </a:extLst>
          </p:cNvPr>
          <p:cNvGrpSpPr/>
          <p:nvPr/>
        </p:nvGrpSpPr>
        <p:grpSpPr>
          <a:xfrm>
            <a:off x="6516776" y="4084058"/>
            <a:ext cx="1707467" cy="1707466"/>
            <a:chOff x="4909981" y="4294037"/>
            <a:chExt cx="2016225" cy="2016224"/>
          </a:xfrm>
        </p:grpSpPr>
        <p:sp>
          <p:nvSpPr>
            <p:cNvPr id="308" name="Circle">
              <a:extLst>
                <a:ext uri="{FF2B5EF4-FFF2-40B4-BE49-F238E27FC236}">
                  <a16:creationId xmlns:a16="http://schemas.microsoft.com/office/drawing/2014/main" id="{FD00B347-B92C-CC44-83A9-7A265C988DA4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09" name="Circle">
              <a:extLst>
                <a:ext uri="{FF2B5EF4-FFF2-40B4-BE49-F238E27FC236}">
                  <a16:creationId xmlns:a16="http://schemas.microsoft.com/office/drawing/2014/main" id="{D18A7F02-7809-5145-8388-DD45059F6A14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78" name="Circle">
              <a:extLst>
                <a:ext uri="{FF2B5EF4-FFF2-40B4-BE49-F238E27FC236}">
                  <a16:creationId xmlns:a16="http://schemas.microsoft.com/office/drawing/2014/main" id="{BF1DD9A7-2607-6D4C-9737-339F3F7BEA64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79" name="Circle">
              <a:extLst>
                <a:ext uri="{FF2B5EF4-FFF2-40B4-BE49-F238E27FC236}">
                  <a16:creationId xmlns:a16="http://schemas.microsoft.com/office/drawing/2014/main" id="{469165E7-0EBC-DD43-A3AE-321C14F42FBA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380" name="Circle">
              <a:extLst>
                <a:ext uri="{FF2B5EF4-FFF2-40B4-BE49-F238E27FC236}">
                  <a16:creationId xmlns:a16="http://schemas.microsoft.com/office/drawing/2014/main" id="{6B3E1008-672E-6D44-852B-4CDC35F1A307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FE1D1378-E82E-0146-85E6-54BBFD367234}"/>
              </a:ext>
            </a:extLst>
          </p:cNvPr>
          <p:cNvGrpSpPr/>
          <p:nvPr/>
        </p:nvGrpSpPr>
        <p:grpSpPr>
          <a:xfrm>
            <a:off x="6516776" y="1673368"/>
            <a:ext cx="1707467" cy="1707466"/>
            <a:chOff x="4909981" y="4294037"/>
            <a:chExt cx="2016225" cy="2016224"/>
          </a:xfrm>
        </p:grpSpPr>
        <p:sp>
          <p:nvSpPr>
            <p:cNvPr id="166" name="Circle">
              <a:extLst>
                <a:ext uri="{FF2B5EF4-FFF2-40B4-BE49-F238E27FC236}">
                  <a16:creationId xmlns:a16="http://schemas.microsoft.com/office/drawing/2014/main" id="{11D711AF-C841-5A48-BD3F-3AFAE1E6CF39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7" name="Circle">
              <a:extLst>
                <a:ext uri="{FF2B5EF4-FFF2-40B4-BE49-F238E27FC236}">
                  <a16:creationId xmlns:a16="http://schemas.microsoft.com/office/drawing/2014/main" id="{59C547B0-BF0D-3543-9754-F6C3B0A2620B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8" name="Circle">
              <a:extLst>
                <a:ext uri="{FF2B5EF4-FFF2-40B4-BE49-F238E27FC236}">
                  <a16:creationId xmlns:a16="http://schemas.microsoft.com/office/drawing/2014/main" id="{379AEDB3-BB83-B94A-90E9-C12189033300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9" name="Circle">
              <a:extLst>
                <a:ext uri="{FF2B5EF4-FFF2-40B4-BE49-F238E27FC236}">
                  <a16:creationId xmlns:a16="http://schemas.microsoft.com/office/drawing/2014/main" id="{096701A1-6958-1146-BAAA-2B4D7488C9A3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0" name="Circle">
              <a:extLst>
                <a:ext uri="{FF2B5EF4-FFF2-40B4-BE49-F238E27FC236}">
                  <a16:creationId xmlns:a16="http://schemas.microsoft.com/office/drawing/2014/main" id="{C7360755-B0A2-B145-A38E-2D8CD36D4B00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181065C3-A4E8-4D4E-A342-1C146E91E9B7}"/>
              </a:ext>
            </a:extLst>
          </p:cNvPr>
          <p:cNvGrpSpPr/>
          <p:nvPr/>
        </p:nvGrpSpPr>
        <p:grpSpPr>
          <a:xfrm>
            <a:off x="1054127" y="1673368"/>
            <a:ext cx="1707467" cy="1707466"/>
            <a:chOff x="4909981" y="4294037"/>
            <a:chExt cx="2016225" cy="2016224"/>
          </a:xfrm>
        </p:grpSpPr>
        <p:sp>
          <p:nvSpPr>
            <p:cNvPr id="172" name="Circle">
              <a:extLst>
                <a:ext uri="{FF2B5EF4-FFF2-40B4-BE49-F238E27FC236}">
                  <a16:creationId xmlns:a16="http://schemas.microsoft.com/office/drawing/2014/main" id="{9CBB8B63-ACBE-6444-B396-F2D97CE6729A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3" name="Circle">
              <a:extLst>
                <a:ext uri="{FF2B5EF4-FFF2-40B4-BE49-F238E27FC236}">
                  <a16:creationId xmlns:a16="http://schemas.microsoft.com/office/drawing/2014/main" id="{620622C0-1BC2-4F40-929D-EF810A267A40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4" name="Circle">
              <a:extLst>
                <a:ext uri="{FF2B5EF4-FFF2-40B4-BE49-F238E27FC236}">
                  <a16:creationId xmlns:a16="http://schemas.microsoft.com/office/drawing/2014/main" id="{309EDD07-6B4A-4B41-B8EB-063D67B0160C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5" name="Circle">
              <a:extLst>
                <a:ext uri="{FF2B5EF4-FFF2-40B4-BE49-F238E27FC236}">
                  <a16:creationId xmlns:a16="http://schemas.microsoft.com/office/drawing/2014/main" id="{02D6185F-FC42-0A45-9B5C-2696469F335B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6" name="Circle">
              <a:extLst>
                <a:ext uri="{FF2B5EF4-FFF2-40B4-BE49-F238E27FC236}">
                  <a16:creationId xmlns:a16="http://schemas.microsoft.com/office/drawing/2014/main" id="{B2F73267-5A55-2B45-A42E-3C96C61F4429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BC40A3"/>
                </a:solidFill>
              </a:endParaRPr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7EBFC85B-814F-774B-9240-6D0032D6CA7E}"/>
              </a:ext>
            </a:extLst>
          </p:cNvPr>
          <p:cNvGrpSpPr/>
          <p:nvPr/>
        </p:nvGrpSpPr>
        <p:grpSpPr>
          <a:xfrm>
            <a:off x="2882927" y="1673368"/>
            <a:ext cx="1707467" cy="1707466"/>
            <a:chOff x="4909981" y="4294037"/>
            <a:chExt cx="2016225" cy="2016224"/>
          </a:xfrm>
        </p:grpSpPr>
        <p:sp>
          <p:nvSpPr>
            <p:cNvPr id="178" name="Circle">
              <a:extLst>
                <a:ext uri="{FF2B5EF4-FFF2-40B4-BE49-F238E27FC236}">
                  <a16:creationId xmlns:a16="http://schemas.microsoft.com/office/drawing/2014/main" id="{DFBFF857-4AA3-B14F-8EEE-A922706D0325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9" name="Circle">
              <a:extLst>
                <a:ext uri="{FF2B5EF4-FFF2-40B4-BE49-F238E27FC236}">
                  <a16:creationId xmlns:a16="http://schemas.microsoft.com/office/drawing/2014/main" id="{1577DB06-0521-7A4E-8760-E318E6902A46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0" name="Circle">
              <a:extLst>
                <a:ext uri="{FF2B5EF4-FFF2-40B4-BE49-F238E27FC236}">
                  <a16:creationId xmlns:a16="http://schemas.microsoft.com/office/drawing/2014/main" id="{EA345C50-A47B-BE45-96E1-58B461395849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1" name="Circle">
              <a:extLst>
                <a:ext uri="{FF2B5EF4-FFF2-40B4-BE49-F238E27FC236}">
                  <a16:creationId xmlns:a16="http://schemas.microsoft.com/office/drawing/2014/main" id="{EE1291E6-837D-E249-9649-A96566C9E608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2" name="Circle">
              <a:extLst>
                <a:ext uri="{FF2B5EF4-FFF2-40B4-BE49-F238E27FC236}">
                  <a16:creationId xmlns:a16="http://schemas.microsoft.com/office/drawing/2014/main" id="{D5B105D4-D3A8-304A-9EF2-3908ED23DDB7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20FC0FEC-9DF2-1D41-ACA9-B41A45261FF4}"/>
              </a:ext>
            </a:extLst>
          </p:cNvPr>
          <p:cNvGrpSpPr/>
          <p:nvPr/>
        </p:nvGrpSpPr>
        <p:grpSpPr>
          <a:xfrm>
            <a:off x="4699851" y="1673368"/>
            <a:ext cx="1707467" cy="1707466"/>
            <a:chOff x="4909981" y="4294037"/>
            <a:chExt cx="2016225" cy="2016224"/>
          </a:xfrm>
        </p:grpSpPr>
        <p:sp>
          <p:nvSpPr>
            <p:cNvPr id="184" name="Circle">
              <a:extLst>
                <a:ext uri="{FF2B5EF4-FFF2-40B4-BE49-F238E27FC236}">
                  <a16:creationId xmlns:a16="http://schemas.microsoft.com/office/drawing/2014/main" id="{B1F5B5A3-2EC6-6B4F-B891-C6E862532299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5" name="Circle">
              <a:extLst>
                <a:ext uri="{FF2B5EF4-FFF2-40B4-BE49-F238E27FC236}">
                  <a16:creationId xmlns:a16="http://schemas.microsoft.com/office/drawing/2014/main" id="{2B853EB0-AD10-564C-8B3A-60D9EF7C6BD2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6" name="Circle">
              <a:extLst>
                <a:ext uri="{FF2B5EF4-FFF2-40B4-BE49-F238E27FC236}">
                  <a16:creationId xmlns:a16="http://schemas.microsoft.com/office/drawing/2014/main" id="{C0AB3809-B28F-BB45-AAFA-022E31B6AF82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7" name="Circle">
              <a:extLst>
                <a:ext uri="{FF2B5EF4-FFF2-40B4-BE49-F238E27FC236}">
                  <a16:creationId xmlns:a16="http://schemas.microsoft.com/office/drawing/2014/main" id="{9844C1A1-5023-0647-8185-5813591DCE84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8" name="Circle">
              <a:extLst>
                <a:ext uri="{FF2B5EF4-FFF2-40B4-BE49-F238E27FC236}">
                  <a16:creationId xmlns:a16="http://schemas.microsoft.com/office/drawing/2014/main" id="{EECA73C2-1DD8-254A-A7B9-1AB326F1BF4E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 dirty="0">
                <a:solidFill>
                  <a:srgbClr val="F29A9A"/>
                </a:solidFill>
              </a:endParaRPr>
            </a:p>
          </p:txBody>
        </p:sp>
      </p:grp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E190892C-E086-2F49-8E10-9778D44913B8}"/>
              </a:ext>
            </a:extLst>
          </p:cNvPr>
          <p:cNvGrpSpPr/>
          <p:nvPr/>
        </p:nvGrpSpPr>
        <p:grpSpPr>
          <a:xfrm>
            <a:off x="2221854" y="3958556"/>
            <a:ext cx="340046" cy="337103"/>
            <a:chOff x="8437455" y="2235174"/>
            <a:chExt cx="340046" cy="337103"/>
          </a:xfrm>
          <a:solidFill>
            <a:srgbClr val="C6C000"/>
          </a:solidFill>
          <a:effectLst>
            <a:outerShdw blurRad="50800" dist="38100" dir="2700000" algn="tl" rotWithShape="0">
              <a:prstClr val="black">
                <a:alpha val="57000"/>
              </a:prstClr>
            </a:outerShdw>
          </a:effectLst>
        </p:grpSpPr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7C46A3F5-30A9-ED4C-BC40-BB1A2FB9970C}"/>
                </a:ext>
              </a:extLst>
            </p:cNvPr>
            <p:cNvSpPr/>
            <p:nvPr/>
          </p:nvSpPr>
          <p:spPr>
            <a:xfrm>
              <a:off x="8437455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D1516409-81E7-6840-8307-C9E6B345FEE1}"/>
                </a:ext>
              </a:extLst>
            </p:cNvPr>
            <p:cNvSpPr/>
            <p:nvPr/>
          </p:nvSpPr>
          <p:spPr>
            <a:xfrm>
              <a:off x="8526801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7E8987E4-6F13-2C4E-BB22-4DD00A4FBCCF}"/>
                </a:ext>
              </a:extLst>
            </p:cNvPr>
            <p:cNvSpPr/>
            <p:nvPr/>
          </p:nvSpPr>
          <p:spPr>
            <a:xfrm>
              <a:off x="8616147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4" name="Oval 313">
              <a:extLst>
                <a:ext uri="{FF2B5EF4-FFF2-40B4-BE49-F238E27FC236}">
                  <a16:creationId xmlns:a16="http://schemas.microsoft.com/office/drawing/2014/main" id="{9038BEB7-F60F-3A43-8321-A2DF51536AB5}"/>
                </a:ext>
              </a:extLst>
            </p:cNvPr>
            <p:cNvSpPr/>
            <p:nvPr/>
          </p:nvSpPr>
          <p:spPr>
            <a:xfrm>
              <a:off x="8437455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33B2F9BA-6043-F64E-B8BB-9D8DD61B3B43}"/>
                </a:ext>
              </a:extLst>
            </p:cNvPr>
            <p:cNvSpPr/>
            <p:nvPr/>
          </p:nvSpPr>
          <p:spPr>
            <a:xfrm>
              <a:off x="8526801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6" name="Oval 315">
              <a:extLst>
                <a:ext uri="{FF2B5EF4-FFF2-40B4-BE49-F238E27FC236}">
                  <a16:creationId xmlns:a16="http://schemas.microsoft.com/office/drawing/2014/main" id="{3984FAA7-7CC7-B143-962E-04FB54534E23}"/>
                </a:ext>
              </a:extLst>
            </p:cNvPr>
            <p:cNvSpPr/>
            <p:nvPr/>
          </p:nvSpPr>
          <p:spPr>
            <a:xfrm>
              <a:off x="8616147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7" name="Oval 316">
              <a:extLst>
                <a:ext uri="{FF2B5EF4-FFF2-40B4-BE49-F238E27FC236}">
                  <a16:creationId xmlns:a16="http://schemas.microsoft.com/office/drawing/2014/main" id="{8C64B22C-F968-CD49-BB6F-1AD84263AF30}"/>
                </a:ext>
              </a:extLst>
            </p:cNvPr>
            <p:cNvSpPr/>
            <p:nvPr/>
          </p:nvSpPr>
          <p:spPr>
            <a:xfrm>
              <a:off x="8437455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8" name="Oval 317">
              <a:extLst>
                <a:ext uri="{FF2B5EF4-FFF2-40B4-BE49-F238E27FC236}">
                  <a16:creationId xmlns:a16="http://schemas.microsoft.com/office/drawing/2014/main" id="{49C98FE9-E1E9-4E45-B589-DB7DC673093E}"/>
                </a:ext>
              </a:extLst>
            </p:cNvPr>
            <p:cNvSpPr/>
            <p:nvPr/>
          </p:nvSpPr>
          <p:spPr>
            <a:xfrm>
              <a:off x="8526801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9" name="Oval 318">
              <a:extLst>
                <a:ext uri="{FF2B5EF4-FFF2-40B4-BE49-F238E27FC236}">
                  <a16:creationId xmlns:a16="http://schemas.microsoft.com/office/drawing/2014/main" id="{8CC812D9-D309-6442-BC7B-455D1FB8E1E8}"/>
                </a:ext>
              </a:extLst>
            </p:cNvPr>
            <p:cNvSpPr/>
            <p:nvPr/>
          </p:nvSpPr>
          <p:spPr>
            <a:xfrm>
              <a:off x="8616147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0FB75D04-2109-064F-825C-8BFC8DCD156C}"/>
                </a:ext>
              </a:extLst>
            </p:cNvPr>
            <p:cNvSpPr/>
            <p:nvPr/>
          </p:nvSpPr>
          <p:spPr>
            <a:xfrm>
              <a:off x="8705493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D06C4F10-B9B1-D44E-86E2-8DB0C3E0A7DD}"/>
                </a:ext>
              </a:extLst>
            </p:cNvPr>
            <p:cNvSpPr/>
            <p:nvPr/>
          </p:nvSpPr>
          <p:spPr>
            <a:xfrm>
              <a:off x="8705493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2" name="Oval 321">
              <a:extLst>
                <a:ext uri="{FF2B5EF4-FFF2-40B4-BE49-F238E27FC236}">
                  <a16:creationId xmlns:a16="http://schemas.microsoft.com/office/drawing/2014/main" id="{2C71E28C-118C-0241-8AC3-C96BAE7AE134}"/>
                </a:ext>
              </a:extLst>
            </p:cNvPr>
            <p:cNvSpPr/>
            <p:nvPr/>
          </p:nvSpPr>
          <p:spPr>
            <a:xfrm>
              <a:off x="8705493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3" name="Oval 322">
              <a:extLst>
                <a:ext uri="{FF2B5EF4-FFF2-40B4-BE49-F238E27FC236}">
                  <a16:creationId xmlns:a16="http://schemas.microsoft.com/office/drawing/2014/main" id="{E22956AE-F03A-424A-9604-F8F8AA03A2B9}"/>
                </a:ext>
              </a:extLst>
            </p:cNvPr>
            <p:cNvSpPr/>
            <p:nvPr/>
          </p:nvSpPr>
          <p:spPr>
            <a:xfrm>
              <a:off x="8437455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9936A1AF-B8DD-B94E-A0BF-5A19C56E04C2}"/>
                </a:ext>
              </a:extLst>
            </p:cNvPr>
            <p:cNvSpPr/>
            <p:nvPr/>
          </p:nvSpPr>
          <p:spPr>
            <a:xfrm>
              <a:off x="8526801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5" name="Oval 324">
              <a:extLst>
                <a:ext uri="{FF2B5EF4-FFF2-40B4-BE49-F238E27FC236}">
                  <a16:creationId xmlns:a16="http://schemas.microsoft.com/office/drawing/2014/main" id="{B0E01DB4-2CC1-FE48-9E54-FDE1174590CA}"/>
                </a:ext>
              </a:extLst>
            </p:cNvPr>
            <p:cNvSpPr/>
            <p:nvPr/>
          </p:nvSpPr>
          <p:spPr>
            <a:xfrm>
              <a:off x="8616147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6" name="Oval 325">
              <a:extLst>
                <a:ext uri="{FF2B5EF4-FFF2-40B4-BE49-F238E27FC236}">
                  <a16:creationId xmlns:a16="http://schemas.microsoft.com/office/drawing/2014/main" id="{AD4106CA-BD8E-024D-B11B-1DC5DA828125}"/>
                </a:ext>
              </a:extLst>
            </p:cNvPr>
            <p:cNvSpPr/>
            <p:nvPr/>
          </p:nvSpPr>
          <p:spPr>
            <a:xfrm>
              <a:off x="8705493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27" name="Group 326">
            <a:extLst>
              <a:ext uri="{FF2B5EF4-FFF2-40B4-BE49-F238E27FC236}">
                <a16:creationId xmlns:a16="http://schemas.microsoft.com/office/drawing/2014/main" id="{999A8E55-6133-9344-98C5-ECCAD9BC1541}"/>
              </a:ext>
            </a:extLst>
          </p:cNvPr>
          <p:cNvGrpSpPr/>
          <p:nvPr/>
        </p:nvGrpSpPr>
        <p:grpSpPr>
          <a:xfrm>
            <a:off x="3519198" y="4083023"/>
            <a:ext cx="340046" cy="337103"/>
            <a:chOff x="8437455" y="2235174"/>
            <a:chExt cx="340046" cy="337103"/>
          </a:xfrm>
          <a:solidFill>
            <a:srgbClr val="C6C000"/>
          </a:solidFill>
          <a:effectLst>
            <a:outerShdw blurRad="50800" dist="38100" dir="2700000" algn="tl" rotWithShape="0">
              <a:prstClr val="black">
                <a:alpha val="57000"/>
              </a:prstClr>
            </a:outerShdw>
          </a:effectLst>
        </p:grpSpPr>
        <p:sp>
          <p:nvSpPr>
            <p:cNvPr id="328" name="Oval 327">
              <a:extLst>
                <a:ext uri="{FF2B5EF4-FFF2-40B4-BE49-F238E27FC236}">
                  <a16:creationId xmlns:a16="http://schemas.microsoft.com/office/drawing/2014/main" id="{5AB584A5-B4B1-7B41-ABA6-551FE25CE1D3}"/>
                </a:ext>
              </a:extLst>
            </p:cNvPr>
            <p:cNvSpPr/>
            <p:nvPr/>
          </p:nvSpPr>
          <p:spPr>
            <a:xfrm>
              <a:off x="8437455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9" name="Oval 328">
              <a:extLst>
                <a:ext uri="{FF2B5EF4-FFF2-40B4-BE49-F238E27FC236}">
                  <a16:creationId xmlns:a16="http://schemas.microsoft.com/office/drawing/2014/main" id="{6504204E-DF5E-8F42-BC32-CCF64983BC79}"/>
                </a:ext>
              </a:extLst>
            </p:cNvPr>
            <p:cNvSpPr/>
            <p:nvPr/>
          </p:nvSpPr>
          <p:spPr>
            <a:xfrm>
              <a:off x="8526801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0" name="Oval 329">
              <a:extLst>
                <a:ext uri="{FF2B5EF4-FFF2-40B4-BE49-F238E27FC236}">
                  <a16:creationId xmlns:a16="http://schemas.microsoft.com/office/drawing/2014/main" id="{94799B9C-ADFF-484D-A60F-C16C75680FE6}"/>
                </a:ext>
              </a:extLst>
            </p:cNvPr>
            <p:cNvSpPr/>
            <p:nvPr/>
          </p:nvSpPr>
          <p:spPr>
            <a:xfrm>
              <a:off x="8616147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37A78C2B-76FA-9140-B3C3-9DFE5CC19847}"/>
                </a:ext>
              </a:extLst>
            </p:cNvPr>
            <p:cNvSpPr/>
            <p:nvPr/>
          </p:nvSpPr>
          <p:spPr>
            <a:xfrm>
              <a:off x="8437455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539352F5-F472-174F-8418-EDAB855C031F}"/>
                </a:ext>
              </a:extLst>
            </p:cNvPr>
            <p:cNvSpPr/>
            <p:nvPr/>
          </p:nvSpPr>
          <p:spPr>
            <a:xfrm>
              <a:off x="8526801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93623647-B46C-0941-B660-E0C4106A8C45}"/>
                </a:ext>
              </a:extLst>
            </p:cNvPr>
            <p:cNvSpPr/>
            <p:nvPr/>
          </p:nvSpPr>
          <p:spPr>
            <a:xfrm>
              <a:off x="8616147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4" name="Oval 333">
              <a:extLst>
                <a:ext uri="{FF2B5EF4-FFF2-40B4-BE49-F238E27FC236}">
                  <a16:creationId xmlns:a16="http://schemas.microsoft.com/office/drawing/2014/main" id="{32BB60BB-A4AD-1840-ACDE-29D74767CAC7}"/>
                </a:ext>
              </a:extLst>
            </p:cNvPr>
            <p:cNvSpPr/>
            <p:nvPr/>
          </p:nvSpPr>
          <p:spPr>
            <a:xfrm>
              <a:off x="8437455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5" name="Oval 334">
              <a:extLst>
                <a:ext uri="{FF2B5EF4-FFF2-40B4-BE49-F238E27FC236}">
                  <a16:creationId xmlns:a16="http://schemas.microsoft.com/office/drawing/2014/main" id="{DD01897A-5DD0-A841-AFDC-43C29A179AA1}"/>
                </a:ext>
              </a:extLst>
            </p:cNvPr>
            <p:cNvSpPr/>
            <p:nvPr/>
          </p:nvSpPr>
          <p:spPr>
            <a:xfrm>
              <a:off x="8526801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16DF93B6-1DA4-204C-906F-9EE6FC763603}"/>
                </a:ext>
              </a:extLst>
            </p:cNvPr>
            <p:cNvSpPr/>
            <p:nvPr/>
          </p:nvSpPr>
          <p:spPr>
            <a:xfrm>
              <a:off x="8616147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D4A9EBEC-14BD-8C41-B515-B001340D849E}"/>
                </a:ext>
              </a:extLst>
            </p:cNvPr>
            <p:cNvSpPr/>
            <p:nvPr/>
          </p:nvSpPr>
          <p:spPr>
            <a:xfrm>
              <a:off x="8705493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CDCCD3FC-40FF-DE4C-B978-78BFD22B4B9A}"/>
                </a:ext>
              </a:extLst>
            </p:cNvPr>
            <p:cNvSpPr/>
            <p:nvPr/>
          </p:nvSpPr>
          <p:spPr>
            <a:xfrm>
              <a:off x="8705493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9" name="Oval 338">
              <a:extLst>
                <a:ext uri="{FF2B5EF4-FFF2-40B4-BE49-F238E27FC236}">
                  <a16:creationId xmlns:a16="http://schemas.microsoft.com/office/drawing/2014/main" id="{D51CD468-8FE4-8748-9EB8-C3060CF7707E}"/>
                </a:ext>
              </a:extLst>
            </p:cNvPr>
            <p:cNvSpPr/>
            <p:nvPr/>
          </p:nvSpPr>
          <p:spPr>
            <a:xfrm>
              <a:off x="8705493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40" name="Oval 339">
              <a:extLst>
                <a:ext uri="{FF2B5EF4-FFF2-40B4-BE49-F238E27FC236}">
                  <a16:creationId xmlns:a16="http://schemas.microsoft.com/office/drawing/2014/main" id="{73172280-2B40-3048-B888-874A872F4958}"/>
                </a:ext>
              </a:extLst>
            </p:cNvPr>
            <p:cNvSpPr/>
            <p:nvPr/>
          </p:nvSpPr>
          <p:spPr>
            <a:xfrm>
              <a:off x="8437455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41" name="Oval 340">
              <a:extLst>
                <a:ext uri="{FF2B5EF4-FFF2-40B4-BE49-F238E27FC236}">
                  <a16:creationId xmlns:a16="http://schemas.microsoft.com/office/drawing/2014/main" id="{7186539E-008C-C342-9140-89A25EDF2843}"/>
                </a:ext>
              </a:extLst>
            </p:cNvPr>
            <p:cNvSpPr/>
            <p:nvPr/>
          </p:nvSpPr>
          <p:spPr>
            <a:xfrm>
              <a:off x="8526801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42" name="Oval 341">
              <a:extLst>
                <a:ext uri="{FF2B5EF4-FFF2-40B4-BE49-F238E27FC236}">
                  <a16:creationId xmlns:a16="http://schemas.microsoft.com/office/drawing/2014/main" id="{F4118851-F25E-EF48-BCC9-F3607AA0F9C0}"/>
                </a:ext>
              </a:extLst>
            </p:cNvPr>
            <p:cNvSpPr/>
            <p:nvPr/>
          </p:nvSpPr>
          <p:spPr>
            <a:xfrm>
              <a:off x="8616147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43" name="Oval 342">
              <a:extLst>
                <a:ext uri="{FF2B5EF4-FFF2-40B4-BE49-F238E27FC236}">
                  <a16:creationId xmlns:a16="http://schemas.microsoft.com/office/drawing/2014/main" id="{DBA7B8FE-253A-964C-9AFF-AE789F00E70F}"/>
                </a:ext>
              </a:extLst>
            </p:cNvPr>
            <p:cNvSpPr/>
            <p:nvPr/>
          </p:nvSpPr>
          <p:spPr>
            <a:xfrm>
              <a:off x="8705493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F91A8739-A859-5E49-9209-F5E99CD951D3}"/>
              </a:ext>
            </a:extLst>
          </p:cNvPr>
          <p:cNvGrpSpPr/>
          <p:nvPr/>
        </p:nvGrpSpPr>
        <p:grpSpPr>
          <a:xfrm>
            <a:off x="5165802" y="4590686"/>
            <a:ext cx="340046" cy="337103"/>
            <a:chOff x="8437455" y="2235174"/>
            <a:chExt cx="340046" cy="337103"/>
          </a:xfrm>
          <a:solidFill>
            <a:srgbClr val="C6C000"/>
          </a:solidFill>
          <a:effectLst>
            <a:outerShdw blurRad="50800" dist="38100" dir="2700000" algn="tl" rotWithShape="0">
              <a:prstClr val="black">
                <a:alpha val="57000"/>
              </a:prstClr>
            </a:outerShdw>
          </a:effectLst>
        </p:grpSpPr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8BA3E268-47F0-9646-B914-A59E4826E35F}"/>
                </a:ext>
              </a:extLst>
            </p:cNvPr>
            <p:cNvSpPr/>
            <p:nvPr/>
          </p:nvSpPr>
          <p:spPr>
            <a:xfrm>
              <a:off x="8437455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E3D67727-7E1A-D34B-AAB0-EF68A924AE75}"/>
                </a:ext>
              </a:extLst>
            </p:cNvPr>
            <p:cNvSpPr/>
            <p:nvPr/>
          </p:nvSpPr>
          <p:spPr>
            <a:xfrm>
              <a:off x="8526801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47" name="Oval 346">
              <a:extLst>
                <a:ext uri="{FF2B5EF4-FFF2-40B4-BE49-F238E27FC236}">
                  <a16:creationId xmlns:a16="http://schemas.microsoft.com/office/drawing/2014/main" id="{E227A692-B3D2-804B-A8A9-C9D3C4D41BAF}"/>
                </a:ext>
              </a:extLst>
            </p:cNvPr>
            <p:cNvSpPr/>
            <p:nvPr/>
          </p:nvSpPr>
          <p:spPr>
            <a:xfrm>
              <a:off x="8616147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ED8EFC24-8C9D-194C-8543-991C5FC195DC}"/>
                </a:ext>
              </a:extLst>
            </p:cNvPr>
            <p:cNvSpPr/>
            <p:nvPr/>
          </p:nvSpPr>
          <p:spPr>
            <a:xfrm>
              <a:off x="8437455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49" name="Oval 348">
              <a:extLst>
                <a:ext uri="{FF2B5EF4-FFF2-40B4-BE49-F238E27FC236}">
                  <a16:creationId xmlns:a16="http://schemas.microsoft.com/office/drawing/2014/main" id="{E05CD85F-B3FA-E14D-945F-F24F8F06ED01}"/>
                </a:ext>
              </a:extLst>
            </p:cNvPr>
            <p:cNvSpPr/>
            <p:nvPr/>
          </p:nvSpPr>
          <p:spPr>
            <a:xfrm>
              <a:off x="8526801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0" name="Oval 349">
              <a:extLst>
                <a:ext uri="{FF2B5EF4-FFF2-40B4-BE49-F238E27FC236}">
                  <a16:creationId xmlns:a16="http://schemas.microsoft.com/office/drawing/2014/main" id="{D657EC4D-4B26-174F-B19F-CEA34245763C}"/>
                </a:ext>
              </a:extLst>
            </p:cNvPr>
            <p:cNvSpPr/>
            <p:nvPr/>
          </p:nvSpPr>
          <p:spPr>
            <a:xfrm>
              <a:off x="8616147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1" name="Oval 350">
              <a:extLst>
                <a:ext uri="{FF2B5EF4-FFF2-40B4-BE49-F238E27FC236}">
                  <a16:creationId xmlns:a16="http://schemas.microsoft.com/office/drawing/2014/main" id="{9065AE81-8ED6-7446-BD9C-A6E674125FB0}"/>
                </a:ext>
              </a:extLst>
            </p:cNvPr>
            <p:cNvSpPr/>
            <p:nvPr/>
          </p:nvSpPr>
          <p:spPr>
            <a:xfrm>
              <a:off x="8437455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2" name="Oval 351">
              <a:extLst>
                <a:ext uri="{FF2B5EF4-FFF2-40B4-BE49-F238E27FC236}">
                  <a16:creationId xmlns:a16="http://schemas.microsoft.com/office/drawing/2014/main" id="{9E5B8D5C-DAC1-C741-88B1-DDD87EBAA978}"/>
                </a:ext>
              </a:extLst>
            </p:cNvPr>
            <p:cNvSpPr/>
            <p:nvPr/>
          </p:nvSpPr>
          <p:spPr>
            <a:xfrm>
              <a:off x="8526801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AC145FF0-D5EF-7E45-A0C8-4E5CB2EC19EB}"/>
                </a:ext>
              </a:extLst>
            </p:cNvPr>
            <p:cNvSpPr/>
            <p:nvPr/>
          </p:nvSpPr>
          <p:spPr>
            <a:xfrm>
              <a:off x="8616147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5608E202-47EA-274F-B630-758DF469C969}"/>
                </a:ext>
              </a:extLst>
            </p:cNvPr>
            <p:cNvSpPr/>
            <p:nvPr/>
          </p:nvSpPr>
          <p:spPr>
            <a:xfrm>
              <a:off x="8705493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BD5F9104-75DE-DA47-BEDE-F34B33A2F765}"/>
                </a:ext>
              </a:extLst>
            </p:cNvPr>
            <p:cNvSpPr/>
            <p:nvPr/>
          </p:nvSpPr>
          <p:spPr>
            <a:xfrm>
              <a:off x="8705493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6" name="Oval 355">
              <a:extLst>
                <a:ext uri="{FF2B5EF4-FFF2-40B4-BE49-F238E27FC236}">
                  <a16:creationId xmlns:a16="http://schemas.microsoft.com/office/drawing/2014/main" id="{D5207679-190F-AD4D-99F2-BCDFE155DB43}"/>
                </a:ext>
              </a:extLst>
            </p:cNvPr>
            <p:cNvSpPr/>
            <p:nvPr/>
          </p:nvSpPr>
          <p:spPr>
            <a:xfrm>
              <a:off x="8705493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FA308A58-135A-0A4F-8D4E-B2EB7702F288}"/>
                </a:ext>
              </a:extLst>
            </p:cNvPr>
            <p:cNvSpPr/>
            <p:nvPr/>
          </p:nvSpPr>
          <p:spPr>
            <a:xfrm>
              <a:off x="8437455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EEB9188B-1229-AC4F-9104-BFCAEFF59F0F}"/>
                </a:ext>
              </a:extLst>
            </p:cNvPr>
            <p:cNvSpPr/>
            <p:nvPr/>
          </p:nvSpPr>
          <p:spPr>
            <a:xfrm>
              <a:off x="8526801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972E40BF-C29B-6640-B2E5-828D701F3F62}"/>
                </a:ext>
              </a:extLst>
            </p:cNvPr>
            <p:cNvSpPr/>
            <p:nvPr/>
          </p:nvSpPr>
          <p:spPr>
            <a:xfrm>
              <a:off x="8616147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D264FB2-287D-B14D-92C7-B29D5531CB12}"/>
                </a:ext>
              </a:extLst>
            </p:cNvPr>
            <p:cNvSpPr/>
            <p:nvPr/>
          </p:nvSpPr>
          <p:spPr>
            <a:xfrm>
              <a:off x="8705493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61" name="Group 360">
            <a:extLst>
              <a:ext uri="{FF2B5EF4-FFF2-40B4-BE49-F238E27FC236}">
                <a16:creationId xmlns:a16="http://schemas.microsoft.com/office/drawing/2014/main" id="{D5D3C847-1040-824E-931B-20F759D73196}"/>
              </a:ext>
            </a:extLst>
          </p:cNvPr>
          <p:cNvGrpSpPr/>
          <p:nvPr/>
        </p:nvGrpSpPr>
        <p:grpSpPr>
          <a:xfrm>
            <a:off x="7167068" y="4748081"/>
            <a:ext cx="340046" cy="337103"/>
            <a:chOff x="8437455" y="2235174"/>
            <a:chExt cx="340046" cy="337103"/>
          </a:xfrm>
          <a:solidFill>
            <a:srgbClr val="C6C000"/>
          </a:solidFill>
          <a:effectLst>
            <a:outerShdw blurRad="50800" dist="38100" dir="2700000" algn="tl" rotWithShape="0">
              <a:prstClr val="black">
                <a:alpha val="57000"/>
              </a:prstClr>
            </a:outerShdw>
          </a:effectLst>
        </p:grpSpPr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F79B8075-403E-904F-8AFC-BE2F3B93C6EE}"/>
                </a:ext>
              </a:extLst>
            </p:cNvPr>
            <p:cNvSpPr/>
            <p:nvPr/>
          </p:nvSpPr>
          <p:spPr>
            <a:xfrm>
              <a:off x="8437455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DCB1AA39-C162-654D-B211-242DFFDD9495}"/>
                </a:ext>
              </a:extLst>
            </p:cNvPr>
            <p:cNvSpPr/>
            <p:nvPr/>
          </p:nvSpPr>
          <p:spPr>
            <a:xfrm>
              <a:off x="8526801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8C0ABFB3-CF2D-9046-AE0E-BD464C03A6D6}"/>
                </a:ext>
              </a:extLst>
            </p:cNvPr>
            <p:cNvSpPr/>
            <p:nvPr/>
          </p:nvSpPr>
          <p:spPr>
            <a:xfrm>
              <a:off x="8616147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0A21FA16-915E-7A4A-861D-D7F5A9930733}"/>
                </a:ext>
              </a:extLst>
            </p:cNvPr>
            <p:cNvSpPr/>
            <p:nvPr/>
          </p:nvSpPr>
          <p:spPr>
            <a:xfrm>
              <a:off x="8437455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F6481D0-C4B9-3848-8731-7DD06D9E9B65}"/>
                </a:ext>
              </a:extLst>
            </p:cNvPr>
            <p:cNvSpPr/>
            <p:nvPr/>
          </p:nvSpPr>
          <p:spPr>
            <a:xfrm>
              <a:off x="8526801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35D7715F-2E2E-E14A-898B-02C92E3064F8}"/>
                </a:ext>
              </a:extLst>
            </p:cNvPr>
            <p:cNvSpPr/>
            <p:nvPr/>
          </p:nvSpPr>
          <p:spPr>
            <a:xfrm>
              <a:off x="8616147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8446A59E-1E62-9F4A-805A-B8FA42DB6E11}"/>
                </a:ext>
              </a:extLst>
            </p:cNvPr>
            <p:cNvSpPr/>
            <p:nvPr/>
          </p:nvSpPr>
          <p:spPr>
            <a:xfrm>
              <a:off x="8437455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3E87AFE8-6FC8-EB46-8EA0-4D1CBD60C521}"/>
                </a:ext>
              </a:extLst>
            </p:cNvPr>
            <p:cNvSpPr/>
            <p:nvPr/>
          </p:nvSpPr>
          <p:spPr>
            <a:xfrm>
              <a:off x="8526801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5C6C2DA-95CF-0D45-9702-D15E5849ECDD}"/>
                </a:ext>
              </a:extLst>
            </p:cNvPr>
            <p:cNvSpPr/>
            <p:nvPr/>
          </p:nvSpPr>
          <p:spPr>
            <a:xfrm>
              <a:off x="8616147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034079C1-BA3D-8E4F-BF65-9572ED1699C0}"/>
                </a:ext>
              </a:extLst>
            </p:cNvPr>
            <p:cNvSpPr/>
            <p:nvPr/>
          </p:nvSpPr>
          <p:spPr>
            <a:xfrm>
              <a:off x="8705493" y="223517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CE35F9E-6650-954F-92A1-5BEE8E75496C}"/>
                </a:ext>
              </a:extLst>
            </p:cNvPr>
            <p:cNvSpPr/>
            <p:nvPr/>
          </p:nvSpPr>
          <p:spPr>
            <a:xfrm>
              <a:off x="8705493" y="2323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256BF323-E915-9F47-A0F6-13A813CD90A1}"/>
                </a:ext>
              </a:extLst>
            </p:cNvPr>
            <p:cNvSpPr/>
            <p:nvPr/>
          </p:nvSpPr>
          <p:spPr>
            <a:xfrm>
              <a:off x="8705493" y="241209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46C0BD8-3E6A-3B4B-9B9D-EF908416C2FC}"/>
                </a:ext>
              </a:extLst>
            </p:cNvPr>
            <p:cNvSpPr/>
            <p:nvPr/>
          </p:nvSpPr>
          <p:spPr>
            <a:xfrm>
              <a:off x="8437455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6281AA9-776F-0F4A-97C9-9F203E506305}"/>
                </a:ext>
              </a:extLst>
            </p:cNvPr>
            <p:cNvSpPr/>
            <p:nvPr/>
          </p:nvSpPr>
          <p:spPr>
            <a:xfrm>
              <a:off x="8526801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467F1CA3-7F08-2A49-B51D-DDFB54E34D5A}"/>
                </a:ext>
              </a:extLst>
            </p:cNvPr>
            <p:cNvSpPr/>
            <p:nvPr/>
          </p:nvSpPr>
          <p:spPr>
            <a:xfrm>
              <a:off x="8616147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AB2CC0D2-DE83-FE4A-B6E6-EFE75310012A}"/>
                </a:ext>
              </a:extLst>
            </p:cNvPr>
            <p:cNvSpPr/>
            <p:nvPr/>
          </p:nvSpPr>
          <p:spPr>
            <a:xfrm>
              <a:off x="8705493" y="250026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sp>
        <p:nvSpPr>
          <p:cNvPr id="2" name="Прямоугольник 1"/>
          <p:cNvSpPr/>
          <p:nvPr/>
        </p:nvSpPr>
        <p:spPr>
          <a:xfrm>
            <a:off x="0" y="-780"/>
            <a:ext cx="9144000" cy="1016114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 </a:t>
            </a:r>
            <a:r>
              <a:rPr lang="en-US" sz="3200" b="1">
                <a:solidFill>
                  <a:srgbClr val="28516A"/>
                </a:solidFill>
                <a:latin typeface="Myriad Pro" panose="020B0503030403020204" pitchFamily="34" charset="0"/>
              </a:rPr>
              <a:t>VS </a:t>
            </a:r>
            <a:r>
              <a:rPr lang="ru-RU" sz="3200" b="1">
                <a:solidFill>
                  <a:srgbClr val="28516A"/>
                </a:solidFill>
                <a:latin typeface="Myriad Pro" panose="020B0503030403020204" pitchFamily="34" charset="0"/>
              </a:rPr>
              <a:t>асимптотическая несмёщенность</a:t>
            </a: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46DBE981-DDE0-9A4E-ACA9-5D03BB98A19D}"/>
              </a:ext>
            </a:extLst>
          </p:cNvPr>
          <p:cNvSpPr txBox="1"/>
          <p:nvPr/>
        </p:nvSpPr>
        <p:spPr>
          <a:xfrm>
            <a:off x="539750" y="1124744"/>
            <a:ext cx="8241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Асимптотически несмещённая и 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состоятельная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оценка</a:t>
            </a: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C7288356-A148-2C4C-84E5-65FC0C126343}"/>
              </a:ext>
            </a:extLst>
          </p:cNvPr>
          <p:cNvSpPr txBox="1"/>
          <p:nvPr/>
        </p:nvSpPr>
        <p:spPr>
          <a:xfrm>
            <a:off x="539552" y="3543399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Асимптотически несмещённая, но 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несостоятельная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оценка</a:t>
            </a:r>
          </a:p>
        </p:txBody>
      </p: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BACB038E-3579-1049-A50D-4729F8A36938}"/>
              </a:ext>
            </a:extLst>
          </p:cNvPr>
          <p:cNvGrpSpPr/>
          <p:nvPr/>
        </p:nvGrpSpPr>
        <p:grpSpPr>
          <a:xfrm>
            <a:off x="2029555" y="1789752"/>
            <a:ext cx="538176" cy="471736"/>
            <a:chOff x="2136131" y="4190440"/>
            <a:chExt cx="538176" cy="471736"/>
          </a:xfrm>
          <a:solidFill>
            <a:schemeClr val="bg1">
              <a:lumMod val="25000"/>
            </a:schemeClr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FE45AFD3-46B4-9945-8DEE-2C5DC051ABEB}"/>
                </a:ext>
              </a:extLst>
            </p:cNvPr>
            <p:cNvSpPr/>
            <p:nvPr/>
          </p:nvSpPr>
          <p:spPr>
            <a:xfrm>
              <a:off x="2263666" y="421848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14B3AEF9-817C-5F4F-B7B7-55D88E2F0B28}"/>
                </a:ext>
              </a:extLst>
            </p:cNvPr>
            <p:cNvSpPr/>
            <p:nvPr/>
          </p:nvSpPr>
          <p:spPr>
            <a:xfrm>
              <a:off x="2416066" y="437088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3F3C2FB1-9748-2843-A825-8916B0A59F01}"/>
                </a:ext>
              </a:extLst>
            </p:cNvPr>
            <p:cNvSpPr/>
            <p:nvPr/>
          </p:nvSpPr>
          <p:spPr>
            <a:xfrm>
              <a:off x="2570270" y="459016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14FCF07F-14BD-4E48-8813-69E38BAC82E8}"/>
                </a:ext>
              </a:extLst>
            </p:cNvPr>
            <p:cNvSpPr/>
            <p:nvPr/>
          </p:nvSpPr>
          <p:spPr>
            <a:xfrm>
              <a:off x="2136131" y="437886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D1D86362-CF1F-9E4E-8892-67797D73F784}"/>
                </a:ext>
              </a:extLst>
            </p:cNvPr>
            <p:cNvSpPr/>
            <p:nvPr/>
          </p:nvSpPr>
          <p:spPr>
            <a:xfrm>
              <a:off x="2417676" y="419044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5D6C51D3-878A-D545-BA06-BF3A26AB4050}"/>
                </a:ext>
              </a:extLst>
            </p:cNvPr>
            <p:cNvSpPr/>
            <p:nvPr/>
          </p:nvSpPr>
          <p:spPr>
            <a:xfrm>
              <a:off x="2281238" y="436282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A9011107-01D0-AB4B-B6F1-93D268530814}"/>
                </a:ext>
              </a:extLst>
            </p:cNvPr>
            <p:cNvSpPr/>
            <p:nvPr/>
          </p:nvSpPr>
          <p:spPr>
            <a:xfrm>
              <a:off x="2602299" y="427679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216C10D5-5C07-5D45-9CCF-F1707A6BA524}"/>
                </a:ext>
              </a:extLst>
            </p:cNvPr>
            <p:cNvSpPr/>
            <p:nvPr/>
          </p:nvSpPr>
          <p:spPr>
            <a:xfrm>
              <a:off x="2416066" y="451816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663AD598-A14F-A24D-98B7-5FB4593CD2BE}"/>
                </a:ext>
              </a:extLst>
            </p:cNvPr>
            <p:cNvSpPr/>
            <p:nvPr/>
          </p:nvSpPr>
          <p:spPr>
            <a:xfrm>
              <a:off x="2602299" y="442592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20E8FA66-FEF2-994C-9A9B-14820582A983}"/>
                </a:ext>
              </a:extLst>
            </p:cNvPr>
            <p:cNvSpPr/>
            <p:nvPr/>
          </p:nvSpPr>
          <p:spPr>
            <a:xfrm>
              <a:off x="2483768" y="429309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6EB7F9C1-D275-384B-AB0A-6327990149AB}"/>
              </a:ext>
            </a:extLst>
          </p:cNvPr>
          <p:cNvGrpSpPr/>
          <p:nvPr/>
        </p:nvGrpSpPr>
        <p:grpSpPr>
          <a:xfrm>
            <a:off x="3820411" y="1932830"/>
            <a:ext cx="442019" cy="400666"/>
            <a:chOff x="3926987" y="4333518"/>
            <a:chExt cx="442019" cy="400666"/>
          </a:xfrm>
          <a:solidFill>
            <a:schemeClr val="bg1">
              <a:lumMod val="25000"/>
            </a:schemeClr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460BE5FD-B6EB-0349-8667-B5E7763B6229}"/>
                </a:ext>
              </a:extLst>
            </p:cNvPr>
            <p:cNvSpPr/>
            <p:nvPr/>
          </p:nvSpPr>
          <p:spPr>
            <a:xfrm>
              <a:off x="4052978" y="433351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D8CCE8EE-3599-CB43-8B9C-B667CA92AC03}"/>
                </a:ext>
              </a:extLst>
            </p:cNvPr>
            <p:cNvSpPr/>
            <p:nvPr/>
          </p:nvSpPr>
          <p:spPr>
            <a:xfrm>
              <a:off x="4121597" y="439882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BB89FD1F-5537-5046-8213-6F163FDF8527}"/>
                </a:ext>
              </a:extLst>
            </p:cNvPr>
            <p:cNvSpPr/>
            <p:nvPr/>
          </p:nvSpPr>
          <p:spPr>
            <a:xfrm>
              <a:off x="4266660" y="451344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87A65B7C-EACD-6942-ACE4-3678A02C98C9}"/>
                </a:ext>
              </a:extLst>
            </p:cNvPr>
            <p:cNvSpPr/>
            <p:nvPr/>
          </p:nvSpPr>
          <p:spPr>
            <a:xfrm>
              <a:off x="4032205" y="446145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D4D02E8E-B1DB-5A40-9CF8-4860F695A4C8}"/>
                </a:ext>
              </a:extLst>
            </p:cNvPr>
            <p:cNvSpPr/>
            <p:nvPr/>
          </p:nvSpPr>
          <p:spPr>
            <a:xfrm>
              <a:off x="4153876" y="452391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C16FFD82-3369-6744-920E-6472110180A1}"/>
                </a:ext>
              </a:extLst>
            </p:cNvPr>
            <p:cNvSpPr/>
            <p:nvPr/>
          </p:nvSpPr>
          <p:spPr>
            <a:xfrm>
              <a:off x="4054550" y="459016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C184E088-0778-1140-8CD1-FA1B1E55D21D}"/>
                </a:ext>
              </a:extLst>
            </p:cNvPr>
            <p:cNvSpPr/>
            <p:nvPr/>
          </p:nvSpPr>
          <p:spPr>
            <a:xfrm>
              <a:off x="4215535" y="444289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2FB02B98-9476-A543-A4F5-4FC04F9AA40F}"/>
                </a:ext>
              </a:extLst>
            </p:cNvPr>
            <p:cNvSpPr/>
            <p:nvPr/>
          </p:nvSpPr>
          <p:spPr>
            <a:xfrm>
              <a:off x="3926987" y="4441441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4A85C76F-8C32-644E-9F59-A1A2480A07D2}"/>
                </a:ext>
              </a:extLst>
            </p:cNvPr>
            <p:cNvSpPr/>
            <p:nvPr/>
          </p:nvSpPr>
          <p:spPr>
            <a:xfrm>
              <a:off x="4168464" y="466217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25DCA5BA-FA79-374A-B297-339E91EEB725}"/>
                </a:ext>
              </a:extLst>
            </p:cNvPr>
            <p:cNvSpPr/>
            <p:nvPr/>
          </p:nvSpPr>
          <p:spPr>
            <a:xfrm>
              <a:off x="4296998" y="463814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747556D5-C8FB-3B4C-A94D-CA55A1B9B092}"/>
              </a:ext>
            </a:extLst>
          </p:cNvPr>
          <p:cNvGrpSpPr/>
          <p:nvPr/>
        </p:nvGrpSpPr>
        <p:grpSpPr>
          <a:xfrm>
            <a:off x="5539023" y="2238879"/>
            <a:ext cx="340951" cy="324226"/>
            <a:chOff x="5645599" y="4639567"/>
            <a:chExt cx="340951" cy="324226"/>
          </a:xfrm>
          <a:solidFill>
            <a:schemeClr val="bg1">
              <a:lumMod val="25000"/>
            </a:schemeClr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E2A61074-D5BF-A24F-BDA8-10D42A853A13}"/>
                </a:ext>
              </a:extLst>
            </p:cNvPr>
            <p:cNvSpPr/>
            <p:nvPr/>
          </p:nvSpPr>
          <p:spPr>
            <a:xfrm>
              <a:off x="5702432" y="463956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B4BBAD12-C36B-054D-8818-12E638D62957}"/>
                </a:ext>
              </a:extLst>
            </p:cNvPr>
            <p:cNvSpPr/>
            <p:nvPr/>
          </p:nvSpPr>
          <p:spPr>
            <a:xfrm>
              <a:off x="5769479" y="4675571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4CE3C189-4C3F-0F49-934C-9C20FF56B2C5}"/>
                </a:ext>
              </a:extLst>
            </p:cNvPr>
            <p:cNvSpPr/>
            <p:nvPr/>
          </p:nvSpPr>
          <p:spPr>
            <a:xfrm>
              <a:off x="5914542" y="479019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BF8160DF-5C8B-F54E-BF16-C4320DA20FCD}"/>
                </a:ext>
              </a:extLst>
            </p:cNvPr>
            <p:cNvSpPr/>
            <p:nvPr/>
          </p:nvSpPr>
          <p:spPr>
            <a:xfrm>
              <a:off x="5680087" y="4738201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F47FE3DE-9357-4A4A-A069-2B44761C1A81}"/>
                </a:ext>
              </a:extLst>
            </p:cNvPr>
            <p:cNvSpPr/>
            <p:nvPr/>
          </p:nvSpPr>
          <p:spPr>
            <a:xfrm>
              <a:off x="5783375" y="478128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22739E61-B310-CB4F-B73B-4FC7BC3F659E}"/>
                </a:ext>
              </a:extLst>
            </p:cNvPr>
            <p:cNvSpPr/>
            <p:nvPr/>
          </p:nvSpPr>
          <p:spPr>
            <a:xfrm>
              <a:off x="5702432" y="4866912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E546CCE4-49B0-114B-B8AB-D26F543860B6}"/>
                </a:ext>
              </a:extLst>
            </p:cNvPr>
            <p:cNvSpPr/>
            <p:nvPr/>
          </p:nvSpPr>
          <p:spPr>
            <a:xfrm>
              <a:off x="5863417" y="471963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2F562D9E-3AF2-6545-B378-E23E87DC5142}"/>
                </a:ext>
              </a:extLst>
            </p:cNvPr>
            <p:cNvSpPr/>
            <p:nvPr/>
          </p:nvSpPr>
          <p:spPr>
            <a:xfrm>
              <a:off x="5645599" y="481729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D8407A59-80E7-CF4F-B4A4-69278EF3F8DF}"/>
                </a:ext>
              </a:extLst>
            </p:cNvPr>
            <p:cNvSpPr/>
            <p:nvPr/>
          </p:nvSpPr>
          <p:spPr>
            <a:xfrm>
              <a:off x="5791205" y="489178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DC38079B-0429-D24C-BAC4-AEFF33DE3958}"/>
                </a:ext>
              </a:extLst>
            </p:cNvPr>
            <p:cNvSpPr/>
            <p:nvPr/>
          </p:nvSpPr>
          <p:spPr>
            <a:xfrm>
              <a:off x="5873766" y="4874051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D5F91544-9387-3C40-ABC3-5ABF61B7AE3D}"/>
              </a:ext>
            </a:extLst>
          </p:cNvPr>
          <p:cNvGrpSpPr/>
          <p:nvPr/>
        </p:nvGrpSpPr>
        <p:grpSpPr>
          <a:xfrm>
            <a:off x="7213260" y="2384455"/>
            <a:ext cx="337684" cy="288732"/>
            <a:chOff x="7319836" y="4785143"/>
            <a:chExt cx="337684" cy="288732"/>
          </a:xfrm>
          <a:solidFill>
            <a:schemeClr val="bg1">
              <a:lumMod val="25000"/>
            </a:schemeClr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699BA358-6E7F-7B46-97B1-0DBAA7D147FB}"/>
                </a:ext>
              </a:extLst>
            </p:cNvPr>
            <p:cNvSpPr/>
            <p:nvPr/>
          </p:nvSpPr>
          <p:spPr>
            <a:xfrm>
              <a:off x="7419846" y="486315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97991FA6-2644-F44A-9F1A-A6F23C3F0469}"/>
                </a:ext>
              </a:extLst>
            </p:cNvPr>
            <p:cNvSpPr/>
            <p:nvPr/>
          </p:nvSpPr>
          <p:spPr>
            <a:xfrm>
              <a:off x="7440449" y="478514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1AC35B53-E56A-EF40-827D-522C182B483D}"/>
                </a:ext>
              </a:extLst>
            </p:cNvPr>
            <p:cNvSpPr/>
            <p:nvPr/>
          </p:nvSpPr>
          <p:spPr>
            <a:xfrm>
              <a:off x="7585512" y="489976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CF746DBA-DBF6-074F-9BC4-C11DD9F7CDE4}"/>
                </a:ext>
              </a:extLst>
            </p:cNvPr>
            <p:cNvSpPr/>
            <p:nvPr/>
          </p:nvSpPr>
          <p:spPr>
            <a:xfrm>
              <a:off x="7351057" y="484777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B0DBA40-4532-E341-A683-A267A8AB0EB0}"/>
                </a:ext>
              </a:extLst>
            </p:cNvPr>
            <p:cNvSpPr/>
            <p:nvPr/>
          </p:nvSpPr>
          <p:spPr>
            <a:xfrm>
              <a:off x="7472728" y="491023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9444B211-3C63-BF4F-AFD0-C2F2E6DE8B80}"/>
                </a:ext>
              </a:extLst>
            </p:cNvPr>
            <p:cNvSpPr/>
            <p:nvPr/>
          </p:nvSpPr>
          <p:spPr>
            <a:xfrm>
              <a:off x="7373402" y="497648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29BB6F4-0D6F-6D46-9BCC-3B6E6AD5EF87}"/>
                </a:ext>
              </a:extLst>
            </p:cNvPr>
            <p:cNvSpPr/>
            <p:nvPr/>
          </p:nvSpPr>
          <p:spPr>
            <a:xfrm>
              <a:off x="7534387" y="482920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AC2CF1E5-BC5D-E545-9B27-38007D87580A}"/>
                </a:ext>
              </a:extLst>
            </p:cNvPr>
            <p:cNvSpPr/>
            <p:nvPr/>
          </p:nvSpPr>
          <p:spPr>
            <a:xfrm>
              <a:off x="7319836" y="492589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8848C7A5-FB9E-4A42-98D8-481D935266CD}"/>
                </a:ext>
              </a:extLst>
            </p:cNvPr>
            <p:cNvSpPr/>
            <p:nvPr/>
          </p:nvSpPr>
          <p:spPr>
            <a:xfrm>
              <a:off x="7467485" y="500186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1A7B19BE-8706-4548-ABB6-456EE028BCC1}"/>
                </a:ext>
              </a:extLst>
            </p:cNvPr>
            <p:cNvSpPr/>
            <p:nvPr/>
          </p:nvSpPr>
          <p:spPr>
            <a:xfrm>
              <a:off x="7544265" y="495136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0399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B6763B1C-6E7B-AB47-86BF-4D13E761CA95}"/>
              </a:ext>
            </a:extLst>
          </p:cNvPr>
          <p:cNvGrpSpPr/>
          <p:nvPr/>
        </p:nvGrpSpPr>
        <p:grpSpPr>
          <a:xfrm>
            <a:off x="4883339" y="4365104"/>
            <a:ext cx="2016225" cy="2016224"/>
            <a:chOff x="4909981" y="4294037"/>
            <a:chExt cx="2016225" cy="2016224"/>
          </a:xfrm>
        </p:grpSpPr>
        <p:sp>
          <p:nvSpPr>
            <p:cNvPr id="83" name="Circle">
              <a:extLst>
                <a:ext uri="{FF2B5EF4-FFF2-40B4-BE49-F238E27FC236}">
                  <a16:creationId xmlns:a16="http://schemas.microsoft.com/office/drawing/2014/main" id="{40AEF5CB-AED8-8C46-ADFA-312289825B09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4" name="Circle">
              <a:extLst>
                <a:ext uri="{FF2B5EF4-FFF2-40B4-BE49-F238E27FC236}">
                  <a16:creationId xmlns:a16="http://schemas.microsoft.com/office/drawing/2014/main" id="{9F595736-63D4-5045-8FE8-F5196131E39C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5" name="Circle">
              <a:extLst>
                <a:ext uri="{FF2B5EF4-FFF2-40B4-BE49-F238E27FC236}">
                  <a16:creationId xmlns:a16="http://schemas.microsoft.com/office/drawing/2014/main" id="{4EB72150-A85A-D64F-9D46-A60C89AD3BEB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6" name="Circle">
              <a:extLst>
                <a:ext uri="{FF2B5EF4-FFF2-40B4-BE49-F238E27FC236}">
                  <a16:creationId xmlns:a16="http://schemas.microsoft.com/office/drawing/2014/main" id="{08AB62AC-471C-3C48-97C3-EA480662D3E5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7" name="Circle">
              <a:extLst>
                <a:ext uri="{FF2B5EF4-FFF2-40B4-BE49-F238E27FC236}">
                  <a16:creationId xmlns:a16="http://schemas.microsoft.com/office/drawing/2014/main" id="{130E112A-4178-2749-9EE6-BD49FE094F92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BC40A3"/>
                </a:solidFill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C0B9E0A2-8B7F-C344-A20B-10B5C1382874}"/>
              </a:ext>
            </a:extLst>
          </p:cNvPr>
          <p:cNvGrpSpPr/>
          <p:nvPr/>
        </p:nvGrpSpPr>
        <p:grpSpPr>
          <a:xfrm>
            <a:off x="2555775" y="4365104"/>
            <a:ext cx="2016225" cy="2016224"/>
            <a:chOff x="4909981" y="4294037"/>
            <a:chExt cx="2016225" cy="2016224"/>
          </a:xfrm>
        </p:grpSpPr>
        <p:sp>
          <p:nvSpPr>
            <p:cNvPr id="75" name="Circle">
              <a:extLst>
                <a:ext uri="{FF2B5EF4-FFF2-40B4-BE49-F238E27FC236}">
                  <a16:creationId xmlns:a16="http://schemas.microsoft.com/office/drawing/2014/main" id="{C2C3866B-7B2C-4341-A437-A010CF1540A9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6" name="Circle">
              <a:extLst>
                <a:ext uri="{FF2B5EF4-FFF2-40B4-BE49-F238E27FC236}">
                  <a16:creationId xmlns:a16="http://schemas.microsoft.com/office/drawing/2014/main" id="{A435E593-FC4B-384D-8A6C-FA525F7C7BEA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7" name="Circle">
              <a:extLst>
                <a:ext uri="{FF2B5EF4-FFF2-40B4-BE49-F238E27FC236}">
                  <a16:creationId xmlns:a16="http://schemas.microsoft.com/office/drawing/2014/main" id="{588893C4-4F48-9E48-B86A-2D9D05909CCD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8" name="Circle">
              <a:extLst>
                <a:ext uri="{FF2B5EF4-FFF2-40B4-BE49-F238E27FC236}">
                  <a16:creationId xmlns:a16="http://schemas.microsoft.com/office/drawing/2014/main" id="{FBA74F74-232D-234C-B004-26942F72A98E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9" name="Circle">
              <a:extLst>
                <a:ext uri="{FF2B5EF4-FFF2-40B4-BE49-F238E27FC236}">
                  <a16:creationId xmlns:a16="http://schemas.microsoft.com/office/drawing/2014/main" id="{73A1C9A5-9A6A-D64C-8A66-01336C1CA2AA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C463683D-97EE-BA4A-A2A5-BB84450ECFDB}"/>
              </a:ext>
            </a:extLst>
          </p:cNvPr>
          <p:cNvSpPr txBox="1"/>
          <p:nvPr/>
        </p:nvSpPr>
        <p:spPr>
          <a:xfrm>
            <a:off x="944958" y="5146938"/>
            <a:ext cx="1562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 1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5A0D991-57D0-794B-B8EF-0E7476F1F7F6}"/>
              </a:ext>
            </a:extLst>
          </p:cNvPr>
          <p:cNvSpPr txBox="1"/>
          <p:nvPr/>
        </p:nvSpPr>
        <p:spPr>
          <a:xfrm>
            <a:off x="6995484" y="5137829"/>
            <a:ext cx="15823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 2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Сравнение оценок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C0DEF8E-4C6C-D044-9FB0-6218D99ED40B}"/>
              </a:ext>
            </a:extLst>
          </p:cNvPr>
          <p:cNvGrpSpPr/>
          <p:nvPr/>
        </p:nvGrpSpPr>
        <p:grpSpPr>
          <a:xfrm>
            <a:off x="3207408" y="4994920"/>
            <a:ext cx="767496" cy="738822"/>
            <a:chOff x="3207408" y="4942568"/>
            <a:chExt cx="767496" cy="738822"/>
          </a:xfrm>
          <a:effectLst>
            <a:outerShdw blurRad="50800" dist="38100" dir="2700000" algn="tl" rotWithShape="0">
              <a:prstClr val="black">
                <a:alpha val="73000"/>
              </a:prstClr>
            </a:outerShdw>
          </a:effectLst>
        </p:grpSpPr>
        <p:sp>
          <p:nvSpPr>
            <p:cNvPr id="139" name="Circle">
              <a:extLst>
                <a:ext uri="{FF2B5EF4-FFF2-40B4-BE49-F238E27FC236}">
                  <a16:creationId xmlns:a16="http://schemas.microsoft.com/office/drawing/2014/main" id="{CD213ECF-D18D-3942-8B49-DA3CD27B416A}"/>
                </a:ext>
              </a:extLst>
            </p:cNvPr>
            <p:cNvSpPr/>
            <p:nvPr/>
          </p:nvSpPr>
          <p:spPr>
            <a:xfrm>
              <a:off x="3253608" y="5168577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0" name="Circle">
              <a:extLst>
                <a:ext uri="{FF2B5EF4-FFF2-40B4-BE49-F238E27FC236}">
                  <a16:creationId xmlns:a16="http://schemas.microsoft.com/office/drawing/2014/main" id="{8B86825E-E905-A646-A04C-A79E72489F5A}"/>
                </a:ext>
              </a:extLst>
            </p:cNvPr>
            <p:cNvSpPr/>
            <p:nvPr/>
          </p:nvSpPr>
          <p:spPr>
            <a:xfrm>
              <a:off x="3487197" y="5304749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1" name="Circle">
              <a:extLst>
                <a:ext uri="{FF2B5EF4-FFF2-40B4-BE49-F238E27FC236}">
                  <a16:creationId xmlns:a16="http://schemas.microsoft.com/office/drawing/2014/main" id="{1CD413EC-2939-544E-8C2A-3AA7426AAE91}"/>
                </a:ext>
              </a:extLst>
            </p:cNvPr>
            <p:cNvSpPr/>
            <p:nvPr/>
          </p:nvSpPr>
          <p:spPr>
            <a:xfrm>
              <a:off x="3207408" y="5001385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2" name="Circle">
              <a:extLst>
                <a:ext uri="{FF2B5EF4-FFF2-40B4-BE49-F238E27FC236}">
                  <a16:creationId xmlns:a16="http://schemas.microsoft.com/office/drawing/2014/main" id="{CECBCFF4-D839-404E-8713-672EC13481CA}"/>
                </a:ext>
              </a:extLst>
            </p:cNvPr>
            <p:cNvSpPr/>
            <p:nvPr/>
          </p:nvSpPr>
          <p:spPr>
            <a:xfrm>
              <a:off x="3382474" y="5437477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3" name="Circle">
              <a:extLst>
                <a:ext uri="{FF2B5EF4-FFF2-40B4-BE49-F238E27FC236}">
                  <a16:creationId xmlns:a16="http://schemas.microsoft.com/office/drawing/2014/main" id="{E87F37EE-5A0B-2E42-93F0-688B37C45C6E}"/>
                </a:ext>
              </a:extLst>
            </p:cNvPr>
            <p:cNvSpPr/>
            <p:nvPr/>
          </p:nvSpPr>
          <p:spPr>
            <a:xfrm>
              <a:off x="3269025" y="5298084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4" name="Circle">
              <a:extLst>
                <a:ext uri="{FF2B5EF4-FFF2-40B4-BE49-F238E27FC236}">
                  <a16:creationId xmlns:a16="http://schemas.microsoft.com/office/drawing/2014/main" id="{39B5D797-D158-4243-8F25-FAD143FC26D4}"/>
                </a:ext>
              </a:extLst>
            </p:cNvPr>
            <p:cNvSpPr/>
            <p:nvPr/>
          </p:nvSpPr>
          <p:spPr>
            <a:xfrm>
              <a:off x="3379265" y="5064949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5" name="Circle">
              <a:extLst>
                <a:ext uri="{FF2B5EF4-FFF2-40B4-BE49-F238E27FC236}">
                  <a16:creationId xmlns:a16="http://schemas.microsoft.com/office/drawing/2014/main" id="{43420A31-9E80-FD4D-80F6-34FC8DC60D03}"/>
                </a:ext>
              </a:extLst>
            </p:cNvPr>
            <p:cNvSpPr/>
            <p:nvPr/>
          </p:nvSpPr>
          <p:spPr>
            <a:xfrm>
              <a:off x="3272255" y="5429204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6" name="Circle">
              <a:extLst>
                <a:ext uri="{FF2B5EF4-FFF2-40B4-BE49-F238E27FC236}">
                  <a16:creationId xmlns:a16="http://schemas.microsoft.com/office/drawing/2014/main" id="{287C1991-18AE-5247-A61F-C5DF1A10C2A5}"/>
                </a:ext>
              </a:extLst>
            </p:cNvPr>
            <p:cNvSpPr/>
            <p:nvPr/>
          </p:nvSpPr>
          <p:spPr>
            <a:xfrm>
              <a:off x="3791001" y="5260841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7" name="Circle">
              <a:extLst>
                <a:ext uri="{FF2B5EF4-FFF2-40B4-BE49-F238E27FC236}">
                  <a16:creationId xmlns:a16="http://schemas.microsoft.com/office/drawing/2014/main" id="{6A9D786A-C1EE-8E49-85EF-E85EDB37E73C}"/>
                </a:ext>
              </a:extLst>
            </p:cNvPr>
            <p:cNvSpPr/>
            <p:nvPr/>
          </p:nvSpPr>
          <p:spPr>
            <a:xfrm>
              <a:off x="3542937" y="5288027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8" name="Circle">
              <a:extLst>
                <a:ext uri="{FF2B5EF4-FFF2-40B4-BE49-F238E27FC236}">
                  <a16:creationId xmlns:a16="http://schemas.microsoft.com/office/drawing/2014/main" id="{89C361CE-7B9A-004B-9CA2-8E1BCF754AD1}"/>
                </a:ext>
              </a:extLst>
            </p:cNvPr>
            <p:cNvSpPr/>
            <p:nvPr/>
          </p:nvSpPr>
          <p:spPr>
            <a:xfrm>
              <a:off x="3722853" y="5132173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49" name="Circle">
              <a:extLst>
                <a:ext uri="{FF2B5EF4-FFF2-40B4-BE49-F238E27FC236}">
                  <a16:creationId xmlns:a16="http://schemas.microsoft.com/office/drawing/2014/main" id="{80D19337-1EC7-9443-9DEB-96E85D27BC34}"/>
                </a:ext>
              </a:extLst>
            </p:cNvPr>
            <p:cNvSpPr/>
            <p:nvPr/>
          </p:nvSpPr>
          <p:spPr>
            <a:xfrm>
              <a:off x="3539388" y="4942568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0" name="Circle">
              <a:extLst>
                <a:ext uri="{FF2B5EF4-FFF2-40B4-BE49-F238E27FC236}">
                  <a16:creationId xmlns:a16="http://schemas.microsoft.com/office/drawing/2014/main" id="{B9B19708-07A1-924D-A189-AE64496F3231}"/>
                </a:ext>
              </a:extLst>
            </p:cNvPr>
            <p:cNvSpPr/>
            <p:nvPr/>
          </p:nvSpPr>
          <p:spPr>
            <a:xfrm>
              <a:off x="3900417" y="5157932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1" name="Circle">
              <a:extLst>
                <a:ext uri="{FF2B5EF4-FFF2-40B4-BE49-F238E27FC236}">
                  <a16:creationId xmlns:a16="http://schemas.microsoft.com/office/drawing/2014/main" id="{C8DDA942-C7B1-9048-9A8F-CE3007644EBE}"/>
                </a:ext>
              </a:extLst>
            </p:cNvPr>
            <p:cNvSpPr/>
            <p:nvPr/>
          </p:nvSpPr>
          <p:spPr>
            <a:xfrm>
              <a:off x="3425157" y="5536804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2" name="Circle">
              <a:extLst>
                <a:ext uri="{FF2B5EF4-FFF2-40B4-BE49-F238E27FC236}">
                  <a16:creationId xmlns:a16="http://schemas.microsoft.com/office/drawing/2014/main" id="{4180CB7E-724F-4643-B772-74C98C7109A3}"/>
                </a:ext>
              </a:extLst>
            </p:cNvPr>
            <p:cNvSpPr/>
            <p:nvPr/>
          </p:nvSpPr>
          <p:spPr>
            <a:xfrm>
              <a:off x="3531789" y="5377211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3" name="Circle">
              <a:extLst>
                <a:ext uri="{FF2B5EF4-FFF2-40B4-BE49-F238E27FC236}">
                  <a16:creationId xmlns:a16="http://schemas.microsoft.com/office/drawing/2014/main" id="{A788F62B-61A7-1648-97EE-D363AF7C4789}"/>
                </a:ext>
              </a:extLst>
            </p:cNvPr>
            <p:cNvSpPr/>
            <p:nvPr/>
          </p:nvSpPr>
          <p:spPr>
            <a:xfrm>
              <a:off x="3225764" y="5606904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4" name="Circle">
              <a:extLst>
                <a:ext uri="{FF2B5EF4-FFF2-40B4-BE49-F238E27FC236}">
                  <a16:creationId xmlns:a16="http://schemas.microsoft.com/office/drawing/2014/main" id="{1952F953-30E1-2D46-90F6-A8FC2AC743C7}"/>
                </a:ext>
              </a:extLst>
            </p:cNvPr>
            <p:cNvSpPr/>
            <p:nvPr/>
          </p:nvSpPr>
          <p:spPr>
            <a:xfrm>
              <a:off x="3483349" y="5595612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5" name="Circle">
              <a:extLst>
                <a:ext uri="{FF2B5EF4-FFF2-40B4-BE49-F238E27FC236}">
                  <a16:creationId xmlns:a16="http://schemas.microsoft.com/office/drawing/2014/main" id="{1A3E7E30-250C-A241-807C-EF81096514F7}"/>
                </a:ext>
              </a:extLst>
            </p:cNvPr>
            <p:cNvSpPr/>
            <p:nvPr/>
          </p:nvSpPr>
          <p:spPr>
            <a:xfrm>
              <a:off x="3364568" y="5209991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6" name="Circle">
              <a:extLst>
                <a:ext uri="{FF2B5EF4-FFF2-40B4-BE49-F238E27FC236}">
                  <a16:creationId xmlns:a16="http://schemas.microsoft.com/office/drawing/2014/main" id="{76127867-D0B0-EF45-85BE-B4D203593EFA}"/>
                </a:ext>
              </a:extLst>
            </p:cNvPr>
            <p:cNvSpPr/>
            <p:nvPr/>
          </p:nvSpPr>
          <p:spPr>
            <a:xfrm>
              <a:off x="3554085" y="5120807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7" name="Circle">
              <a:extLst>
                <a:ext uri="{FF2B5EF4-FFF2-40B4-BE49-F238E27FC236}">
                  <a16:creationId xmlns:a16="http://schemas.microsoft.com/office/drawing/2014/main" id="{6821534C-60EF-7649-B391-9AAA1A38EEAB}"/>
                </a:ext>
              </a:extLst>
            </p:cNvPr>
            <p:cNvSpPr/>
            <p:nvPr/>
          </p:nvSpPr>
          <p:spPr>
            <a:xfrm>
              <a:off x="3386864" y="5327045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8" name="Circle">
              <a:extLst>
                <a:ext uri="{FF2B5EF4-FFF2-40B4-BE49-F238E27FC236}">
                  <a16:creationId xmlns:a16="http://schemas.microsoft.com/office/drawing/2014/main" id="{A3A10151-9650-0847-ABC0-12B562CFE2D9}"/>
                </a:ext>
              </a:extLst>
            </p:cNvPr>
            <p:cNvSpPr/>
            <p:nvPr/>
          </p:nvSpPr>
          <p:spPr>
            <a:xfrm>
              <a:off x="3453752" y="5143103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59" name="Circle">
              <a:extLst>
                <a:ext uri="{FF2B5EF4-FFF2-40B4-BE49-F238E27FC236}">
                  <a16:creationId xmlns:a16="http://schemas.microsoft.com/office/drawing/2014/main" id="{C92D0774-BCE2-BA49-81DB-5309F4B7033B}"/>
                </a:ext>
              </a:extLst>
            </p:cNvPr>
            <p:cNvSpPr/>
            <p:nvPr/>
          </p:nvSpPr>
          <p:spPr>
            <a:xfrm>
              <a:off x="3725103" y="5364287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0" name="Circle">
              <a:extLst>
                <a:ext uri="{FF2B5EF4-FFF2-40B4-BE49-F238E27FC236}">
                  <a16:creationId xmlns:a16="http://schemas.microsoft.com/office/drawing/2014/main" id="{E20CB911-25C8-F14B-AC50-02B0E3370B39}"/>
                </a:ext>
              </a:extLst>
            </p:cNvPr>
            <p:cNvSpPr/>
            <p:nvPr/>
          </p:nvSpPr>
          <p:spPr>
            <a:xfrm>
              <a:off x="3487197" y="5076215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1" name="Circle">
              <a:extLst>
                <a:ext uri="{FF2B5EF4-FFF2-40B4-BE49-F238E27FC236}">
                  <a16:creationId xmlns:a16="http://schemas.microsoft.com/office/drawing/2014/main" id="{940D3F53-85DC-E54F-BB49-D2E287D694E9}"/>
                </a:ext>
              </a:extLst>
            </p:cNvPr>
            <p:cNvSpPr/>
            <p:nvPr/>
          </p:nvSpPr>
          <p:spPr>
            <a:xfrm>
              <a:off x="3687862" y="5221139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2" name="Circle">
              <a:extLst>
                <a:ext uri="{FF2B5EF4-FFF2-40B4-BE49-F238E27FC236}">
                  <a16:creationId xmlns:a16="http://schemas.microsoft.com/office/drawing/2014/main" id="{BAC123CA-F035-2F4E-982A-B3A8D7C70927}"/>
                </a:ext>
              </a:extLst>
            </p:cNvPr>
            <p:cNvSpPr/>
            <p:nvPr/>
          </p:nvSpPr>
          <p:spPr>
            <a:xfrm>
              <a:off x="3637695" y="5148677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3" name="Circle">
              <a:extLst>
                <a:ext uri="{FF2B5EF4-FFF2-40B4-BE49-F238E27FC236}">
                  <a16:creationId xmlns:a16="http://schemas.microsoft.com/office/drawing/2014/main" id="{AF8F49BB-9D01-134A-87F5-5A12A41F4A94}"/>
                </a:ext>
              </a:extLst>
            </p:cNvPr>
            <p:cNvSpPr/>
            <p:nvPr/>
          </p:nvSpPr>
          <p:spPr>
            <a:xfrm>
              <a:off x="3638471" y="5547971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4" name="Circle">
              <a:extLst>
                <a:ext uri="{FF2B5EF4-FFF2-40B4-BE49-F238E27FC236}">
                  <a16:creationId xmlns:a16="http://schemas.microsoft.com/office/drawing/2014/main" id="{9F981C14-D26F-4E49-A4F7-5FD33F432E85}"/>
                </a:ext>
              </a:extLst>
            </p:cNvPr>
            <p:cNvSpPr/>
            <p:nvPr/>
          </p:nvSpPr>
          <p:spPr>
            <a:xfrm>
              <a:off x="3637695" y="5366063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5" name="Circle">
              <a:extLst>
                <a:ext uri="{FF2B5EF4-FFF2-40B4-BE49-F238E27FC236}">
                  <a16:creationId xmlns:a16="http://schemas.microsoft.com/office/drawing/2014/main" id="{58E3E45D-B401-334A-955D-62E421702BA9}"/>
                </a:ext>
              </a:extLst>
            </p:cNvPr>
            <p:cNvSpPr/>
            <p:nvPr/>
          </p:nvSpPr>
          <p:spPr>
            <a:xfrm>
              <a:off x="3717245" y="4988979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6" name="Circle">
              <a:extLst>
                <a:ext uri="{FF2B5EF4-FFF2-40B4-BE49-F238E27FC236}">
                  <a16:creationId xmlns:a16="http://schemas.microsoft.com/office/drawing/2014/main" id="{373A30CE-C150-C243-A107-567308DADCBF}"/>
                </a:ext>
              </a:extLst>
            </p:cNvPr>
            <p:cNvSpPr/>
            <p:nvPr/>
          </p:nvSpPr>
          <p:spPr>
            <a:xfrm>
              <a:off x="3665566" y="5293601"/>
              <a:ext cx="74487" cy="74486"/>
            </a:xfrm>
            <a:prstGeom prst="ellipse">
              <a:avLst/>
            </a:prstGeom>
            <a:solidFill>
              <a:srgbClr val="424242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</p:grpSp>
      <p:grpSp>
        <p:nvGrpSpPr>
          <p:cNvPr id="167" name="Group">
            <a:extLst>
              <a:ext uri="{FF2B5EF4-FFF2-40B4-BE49-F238E27FC236}">
                <a16:creationId xmlns:a16="http://schemas.microsoft.com/office/drawing/2014/main" id="{8F3D3D21-BE5A-1E44-8392-37FFD4426910}"/>
              </a:ext>
            </a:extLst>
          </p:cNvPr>
          <p:cNvGrpSpPr/>
          <p:nvPr/>
        </p:nvGrpSpPr>
        <p:grpSpPr>
          <a:xfrm>
            <a:off x="5700582" y="5122095"/>
            <a:ext cx="435020" cy="375481"/>
            <a:chOff x="0" y="0"/>
            <a:chExt cx="247790" cy="213877"/>
          </a:xfrm>
          <a:solidFill>
            <a:srgbClr val="B53E9A"/>
          </a:solidFill>
          <a:effectLst>
            <a:outerShdw blurRad="50800" dist="38100" dir="2700000" algn="tl" rotWithShape="0">
              <a:prstClr val="black">
                <a:alpha val="73000"/>
              </a:prstClr>
            </a:outerShdw>
          </a:effectLst>
        </p:grpSpPr>
        <p:sp>
          <p:nvSpPr>
            <p:cNvPr id="168" name="Circle">
              <a:extLst>
                <a:ext uri="{FF2B5EF4-FFF2-40B4-BE49-F238E27FC236}">
                  <a16:creationId xmlns:a16="http://schemas.microsoft.com/office/drawing/2014/main" id="{49899F9E-DC37-4C4C-9A74-5EFF874FEDAC}"/>
                </a:ext>
              </a:extLst>
            </p:cNvPr>
            <p:cNvSpPr/>
            <p:nvPr/>
          </p:nvSpPr>
          <p:spPr>
            <a:xfrm>
              <a:off x="31750" y="1079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69" name="Circle">
              <a:extLst>
                <a:ext uri="{FF2B5EF4-FFF2-40B4-BE49-F238E27FC236}">
                  <a16:creationId xmlns:a16="http://schemas.microsoft.com/office/drawing/2014/main" id="{C1730ED7-0E19-8846-8A33-926F31F7FEDA}"/>
                </a:ext>
              </a:extLst>
            </p:cNvPr>
            <p:cNvSpPr/>
            <p:nvPr/>
          </p:nvSpPr>
          <p:spPr>
            <a:xfrm>
              <a:off x="69850" y="1301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0" name="Circle">
              <a:extLst>
                <a:ext uri="{FF2B5EF4-FFF2-40B4-BE49-F238E27FC236}">
                  <a16:creationId xmlns:a16="http://schemas.microsoft.com/office/drawing/2014/main" id="{BCC01B60-145E-1D4B-A47D-3E222FFEEED7}"/>
                </a:ext>
              </a:extLst>
            </p:cNvPr>
            <p:cNvSpPr/>
            <p:nvPr/>
          </p:nvSpPr>
          <p:spPr>
            <a:xfrm>
              <a:off x="41275" y="793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1" name="Circle">
              <a:extLst>
                <a:ext uri="{FF2B5EF4-FFF2-40B4-BE49-F238E27FC236}">
                  <a16:creationId xmlns:a16="http://schemas.microsoft.com/office/drawing/2014/main" id="{0D2BAB07-F2CB-2140-832B-706269AF1E37}"/>
                </a:ext>
              </a:extLst>
            </p:cNvPr>
            <p:cNvSpPr/>
            <p:nvPr/>
          </p:nvSpPr>
          <p:spPr>
            <a:xfrm>
              <a:off x="85725" y="889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2" name="Circle">
              <a:extLst>
                <a:ext uri="{FF2B5EF4-FFF2-40B4-BE49-F238E27FC236}">
                  <a16:creationId xmlns:a16="http://schemas.microsoft.com/office/drawing/2014/main" id="{5F89165D-4191-DD41-BF25-3A74C5413ED2}"/>
                </a:ext>
              </a:extLst>
            </p:cNvPr>
            <p:cNvSpPr/>
            <p:nvPr/>
          </p:nvSpPr>
          <p:spPr>
            <a:xfrm>
              <a:off x="69850" y="889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3" name="Circle">
              <a:extLst>
                <a:ext uri="{FF2B5EF4-FFF2-40B4-BE49-F238E27FC236}">
                  <a16:creationId xmlns:a16="http://schemas.microsoft.com/office/drawing/2014/main" id="{09EBDE44-13BF-C24D-A699-AC117B2F9A65}"/>
                </a:ext>
              </a:extLst>
            </p:cNvPr>
            <p:cNvSpPr/>
            <p:nvPr/>
          </p:nvSpPr>
          <p:spPr>
            <a:xfrm>
              <a:off x="107950" y="1111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4" name="Circle">
              <a:extLst>
                <a:ext uri="{FF2B5EF4-FFF2-40B4-BE49-F238E27FC236}">
                  <a16:creationId xmlns:a16="http://schemas.microsoft.com/office/drawing/2014/main" id="{DE1C5345-878B-B746-9FEB-E6E03A6078E7}"/>
                </a:ext>
              </a:extLst>
            </p:cNvPr>
            <p:cNvSpPr/>
            <p:nvPr/>
          </p:nvSpPr>
          <p:spPr>
            <a:xfrm>
              <a:off x="79375" y="603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5" name="Circle">
              <a:extLst>
                <a:ext uri="{FF2B5EF4-FFF2-40B4-BE49-F238E27FC236}">
                  <a16:creationId xmlns:a16="http://schemas.microsoft.com/office/drawing/2014/main" id="{640649C4-54B1-4B4F-80C9-38E4AD079873}"/>
                </a:ext>
              </a:extLst>
            </p:cNvPr>
            <p:cNvSpPr/>
            <p:nvPr/>
          </p:nvSpPr>
          <p:spPr>
            <a:xfrm>
              <a:off x="123825" y="698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6" name="Circle">
              <a:extLst>
                <a:ext uri="{FF2B5EF4-FFF2-40B4-BE49-F238E27FC236}">
                  <a16:creationId xmlns:a16="http://schemas.microsoft.com/office/drawing/2014/main" id="{4AC3B727-D34D-FC46-ACFA-CAFEEE40C34D}"/>
                </a:ext>
              </a:extLst>
            </p:cNvPr>
            <p:cNvSpPr/>
            <p:nvPr/>
          </p:nvSpPr>
          <p:spPr>
            <a:xfrm>
              <a:off x="101600" y="1206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7" name="Circle">
              <a:extLst>
                <a:ext uri="{FF2B5EF4-FFF2-40B4-BE49-F238E27FC236}">
                  <a16:creationId xmlns:a16="http://schemas.microsoft.com/office/drawing/2014/main" id="{73B45025-70AD-BF4F-AD8F-DDB302D19612}"/>
                </a:ext>
              </a:extLst>
            </p:cNvPr>
            <p:cNvSpPr/>
            <p:nvPr/>
          </p:nvSpPr>
          <p:spPr>
            <a:xfrm>
              <a:off x="139700" y="1428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8" name="Circle">
              <a:extLst>
                <a:ext uri="{FF2B5EF4-FFF2-40B4-BE49-F238E27FC236}">
                  <a16:creationId xmlns:a16="http://schemas.microsoft.com/office/drawing/2014/main" id="{5CECBFCE-07A2-2A41-8492-837EFABBD73A}"/>
                </a:ext>
              </a:extLst>
            </p:cNvPr>
            <p:cNvSpPr/>
            <p:nvPr/>
          </p:nvSpPr>
          <p:spPr>
            <a:xfrm>
              <a:off x="111125" y="920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79" name="Circle">
              <a:extLst>
                <a:ext uri="{FF2B5EF4-FFF2-40B4-BE49-F238E27FC236}">
                  <a16:creationId xmlns:a16="http://schemas.microsoft.com/office/drawing/2014/main" id="{B725D286-0933-154B-B8FB-19B286C0A6A5}"/>
                </a:ext>
              </a:extLst>
            </p:cNvPr>
            <p:cNvSpPr/>
            <p:nvPr/>
          </p:nvSpPr>
          <p:spPr>
            <a:xfrm>
              <a:off x="155575" y="1016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0" name="Circle">
              <a:extLst>
                <a:ext uri="{FF2B5EF4-FFF2-40B4-BE49-F238E27FC236}">
                  <a16:creationId xmlns:a16="http://schemas.microsoft.com/office/drawing/2014/main" id="{50BB8A5A-2926-7541-A17F-F293E3093A54}"/>
                </a:ext>
              </a:extLst>
            </p:cNvPr>
            <p:cNvSpPr/>
            <p:nvPr/>
          </p:nvSpPr>
          <p:spPr>
            <a:xfrm>
              <a:off x="57150" y="1492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1" name="Circle">
              <a:extLst>
                <a:ext uri="{FF2B5EF4-FFF2-40B4-BE49-F238E27FC236}">
                  <a16:creationId xmlns:a16="http://schemas.microsoft.com/office/drawing/2014/main" id="{3DC9AB4A-8531-0C46-88C4-D897C172F02F}"/>
                </a:ext>
              </a:extLst>
            </p:cNvPr>
            <p:cNvSpPr/>
            <p:nvPr/>
          </p:nvSpPr>
          <p:spPr>
            <a:xfrm>
              <a:off x="95250" y="1714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2" name="Circle">
              <a:extLst>
                <a:ext uri="{FF2B5EF4-FFF2-40B4-BE49-F238E27FC236}">
                  <a16:creationId xmlns:a16="http://schemas.microsoft.com/office/drawing/2014/main" id="{06692221-2873-8545-8CFE-641E3889A7B4}"/>
                </a:ext>
              </a:extLst>
            </p:cNvPr>
            <p:cNvSpPr/>
            <p:nvPr/>
          </p:nvSpPr>
          <p:spPr>
            <a:xfrm>
              <a:off x="66675" y="1206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3" name="Circle">
              <a:extLst>
                <a:ext uri="{FF2B5EF4-FFF2-40B4-BE49-F238E27FC236}">
                  <a16:creationId xmlns:a16="http://schemas.microsoft.com/office/drawing/2014/main" id="{54DEC72A-0009-6745-B0BB-C5297CC198E5}"/>
                </a:ext>
              </a:extLst>
            </p:cNvPr>
            <p:cNvSpPr/>
            <p:nvPr/>
          </p:nvSpPr>
          <p:spPr>
            <a:xfrm>
              <a:off x="111125" y="1301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4" name="Circle">
              <a:extLst>
                <a:ext uri="{FF2B5EF4-FFF2-40B4-BE49-F238E27FC236}">
                  <a16:creationId xmlns:a16="http://schemas.microsoft.com/office/drawing/2014/main" id="{6D5A465D-52FE-3A4C-B804-4FF3668014E0}"/>
                </a:ext>
              </a:extLst>
            </p:cNvPr>
            <p:cNvSpPr/>
            <p:nvPr/>
          </p:nvSpPr>
          <p:spPr>
            <a:xfrm>
              <a:off x="0" y="762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5" name="Circle">
              <a:extLst>
                <a:ext uri="{FF2B5EF4-FFF2-40B4-BE49-F238E27FC236}">
                  <a16:creationId xmlns:a16="http://schemas.microsoft.com/office/drawing/2014/main" id="{B8C3AB9C-D140-4B46-9CBC-CFBDDE036014}"/>
                </a:ext>
              </a:extLst>
            </p:cNvPr>
            <p:cNvSpPr/>
            <p:nvPr/>
          </p:nvSpPr>
          <p:spPr>
            <a:xfrm>
              <a:off x="107950" y="254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6" name="Circle">
              <a:extLst>
                <a:ext uri="{FF2B5EF4-FFF2-40B4-BE49-F238E27FC236}">
                  <a16:creationId xmlns:a16="http://schemas.microsoft.com/office/drawing/2014/main" id="{D1845BC5-7DC4-A645-99CC-2C738EE8163F}"/>
                </a:ext>
              </a:extLst>
            </p:cNvPr>
            <p:cNvSpPr/>
            <p:nvPr/>
          </p:nvSpPr>
          <p:spPr>
            <a:xfrm>
              <a:off x="12700" y="1428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7" name="Circle">
              <a:extLst>
                <a:ext uri="{FF2B5EF4-FFF2-40B4-BE49-F238E27FC236}">
                  <a16:creationId xmlns:a16="http://schemas.microsoft.com/office/drawing/2014/main" id="{611CCA3B-28FB-4F4C-9DB7-E4255DADAD85}"/>
                </a:ext>
              </a:extLst>
            </p:cNvPr>
            <p:cNvSpPr/>
            <p:nvPr/>
          </p:nvSpPr>
          <p:spPr>
            <a:xfrm>
              <a:off x="50800" y="381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8" name="Circle">
              <a:extLst>
                <a:ext uri="{FF2B5EF4-FFF2-40B4-BE49-F238E27FC236}">
                  <a16:creationId xmlns:a16="http://schemas.microsoft.com/office/drawing/2014/main" id="{3218D8BB-0130-5543-A079-BB12DA555891}"/>
                </a:ext>
              </a:extLst>
            </p:cNvPr>
            <p:cNvSpPr/>
            <p:nvPr/>
          </p:nvSpPr>
          <p:spPr>
            <a:xfrm>
              <a:off x="205363" y="164088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89" name="Circle">
              <a:extLst>
                <a:ext uri="{FF2B5EF4-FFF2-40B4-BE49-F238E27FC236}">
                  <a16:creationId xmlns:a16="http://schemas.microsoft.com/office/drawing/2014/main" id="{05097679-C74C-844A-8888-14E2854F99DA}"/>
                </a:ext>
              </a:extLst>
            </p:cNvPr>
            <p:cNvSpPr/>
            <p:nvPr/>
          </p:nvSpPr>
          <p:spPr>
            <a:xfrm>
              <a:off x="69850" y="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90" name="Circle">
              <a:extLst>
                <a:ext uri="{FF2B5EF4-FFF2-40B4-BE49-F238E27FC236}">
                  <a16:creationId xmlns:a16="http://schemas.microsoft.com/office/drawing/2014/main" id="{59B8D3FE-C633-8B4E-8CEE-91DCCE0A5B1C}"/>
                </a:ext>
              </a:extLst>
            </p:cNvPr>
            <p:cNvSpPr/>
            <p:nvPr/>
          </p:nvSpPr>
          <p:spPr>
            <a:xfrm>
              <a:off x="184150" y="825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91" name="Circle">
              <a:extLst>
                <a:ext uri="{FF2B5EF4-FFF2-40B4-BE49-F238E27FC236}">
                  <a16:creationId xmlns:a16="http://schemas.microsoft.com/office/drawing/2014/main" id="{6EC84E15-6A68-A64A-BF20-0E9425C7365A}"/>
                </a:ext>
              </a:extLst>
            </p:cNvPr>
            <p:cNvSpPr/>
            <p:nvPr/>
          </p:nvSpPr>
          <p:spPr>
            <a:xfrm>
              <a:off x="155575" y="412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92" name="Circle">
              <a:extLst>
                <a:ext uri="{FF2B5EF4-FFF2-40B4-BE49-F238E27FC236}">
                  <a16:creationId xmlns:a16="http://schemas.microsoft.com/office/drawing/2014/main" id="{BB0C2A64-5461-E645-8504-4E26348C9998}"/>
                </a:ext>
              </a:extLst>
            </p:cNvPr>
            <p:cNvSpPr/>
            <p:nvPr/>
          </p:nvSpPr>
          <p:spPr>
            <a:xfrm>
              <a:off x="117475" y="1428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93" name="Circle">
              <a:extLst>
                <a:ext uri="{FF2B5EF4-FFF2-40B4-BE49-F238E27FC236}">
                  <a16:creationId xmlns:a16="http://schemas.microsoft.com/office/drawing/2014/main" id="{BAC05C4F-9188-A84A-B22E-CDFF7A5AC188}"/>
                </a:ext>
              </a:extLst>
            </p:cNvPr>
            <p:cNvSpPr/>
            <p:nvPr/>
          </p:nvSpPr>
          <p:spPr>
            <a:xfrm>
              <a:off x="155575" y="1651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94" name="Circle">
              <a:extLst>
                <a:ext uri="{FF2B5EF4-FFF2-40B4-BE49-F238E27FC236}">
                  <a16:creationId xmlns:a16="http://schemas.microsoft.com/office/drawing/2014/main" id="{74240038-230E-6649-93B8-4D9F16032FEB}"/>
                </a:ext>
              </a:extLst>
            </p:cNvPr>
            <p:cNvSpPr/>
            <p:nvPr/>
          </p:nvSpPr>
          <p:spPr>
            <a:xfrm>
              <a:off x="127000" y="1143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95" name="Circle">
              <a:extLst>
                <a:ext uri="{FF2B5EF4-FFF2-40B4-BE49-F238E27FC236}">
                  <a16:creationId xmlns:a16="http://schemas.microsoft.com/office/drawing/2014/main" id="{4DDA77C7-D852-DA46-8BEC-DE7B99097714}"/>
                </a:ext>
              </a:extLst>
            </p:cNvPr>
            <p:cNvSpPr/>
            <p:nvPr/>
          </p:nvSpPr>
          <p:spPr>
            <a:xfrm>
              <a:off x="171450" y="1238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</p:grpSp>
      <p:pic>
        <p:nvPicPr>
          <p:cNvPr id="88" name="Рисунок 2">
            <a:extLst>
              <a:ext uri="{FF2B5EF4-FFF2-40B4-BE49-F238E27FC236}">
                <a16:creationId xmlns:a16="http://schemas.microsoft.com/office/drawing/2014/main" id="{8124C660-CCCA-F346-92A5-0E2ED221D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0921" y="571019"/>
            <a:ext cx="5949370" cy="364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52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Сравнение оценок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F33B1F-93A4-A745-8637-A195D3C35B0F}"/>
              </a:ext>
            </a:extLst>
          </p:cNvPr>
          <p:cNvSpPr txBox="1"/>
          <p:nvPr/>
        </p:nvSpPr>
        <p:spPr>
          <a:xfrm>
            <a:off x="539552" y="692696"/>
            <a:ext cx="85689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Несмещённых и состоятельных оценок может оказаться несколько ⇒ нужно научиться их сравнивать</a:t>
            </a: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54748B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206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Сравнение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025A93D-FA35-9D44-A51E-9093DBD59A26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568952" cy="3167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Несмещённых и состоятельных оценок может оказаться несколько ⇒ нужно научиться их сравнивать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оценки между собой сравнивают с помощью квадратичной ошибки: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54748B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025A93D-FA35-9D44-A51E-9093DBD59A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568952" cy="3167470"/>
              </a:xfrm>
              <a:prstGeom prst="rect">
                <a:avLst/>
              </a:prstGeom>
              <a:blipFill>
                <a:blip r:embed="rId4"/>
                <a:stretch>
                  <a:fillRect l="-888" t="-16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28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Сравнение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D6D24A3-6484-904D-B301-4A1624EE9F91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568952" cy="39061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Несмещённых и состоятельных оценок может оказаться несколько ⇒ нужно научиться их сравнивать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оценки между собой сравнивают с помощью квадратичной ошибки: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54748B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Для несмещённых оценок 𝑀𝑆𝐸 совпадает с дисперсией оценки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D6D24A3-6484-904D-B301-4A1624EE9F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568952" cy="3906134"/>
              </a:xfrm>
              <a:prstGeom prst="rect">
                <a:avLst/>
              </a:prstGeom>
              <a:blipFill>
                <a:blip r:embed="rId4"/>
                <a:stretch>
                  <a:fillRect l="-888" t="-1299" b="-259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366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Сравнение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FB853AC-EAA6-EF48-BB2C-52CC2409BD86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568952" cy="39061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Несмещённых и состоятельных оценок может оказаться несколько ⇒ нужно научиться их сравнивать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оценки между собой сравнивают с помощью квадратичной ошибки: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54748B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Для несмещённых оценок 𝑀𝑆𝐸 совпадает с дисперсией оценки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FB853AC-EAA6-EF48-BB2C-52CC2409BD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568952" cy="3906134"/>
              </a:xfrm>
              <a:prstGeom prst="rect">
                <a:avLst/>
              </a:prstGeom>
              <a:blipFill>
                <a:blip r:embed="rId4"/>
                <a:stretch>
                  <a:fillRect l="-888" t="-1299" b="-259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25A66A1E-106F-CE43-BEEA-168830A6A0BE}"/>
              </a:ext>
            </a:extLst>
          </p:cNvPr>
          <p:cNvSpPr/>
          <p:nvPr/>
        </p:nvSpPr>
        <p:spPr>
          <a:xfrm>
            <a:off x="971600" y="4797152"/>
            <a:ext cx="7521268" cy="1151884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anchor="ctr">
            <a:noAutofit/>
          </a:bodyPr>
          <a:lstStyle/>
          <a:p>
            <a:pPr algn="ctr">
              <a:buClr>
                <a:srgbClr val="2557A1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Простым языком</a:t>
            </a:r>
            <a:r>
              <a:rPr lang="en-US" sz="2400" dirty="0">
                <a:solidFill>
                  <a:srgbClr val="28516A"/>
                </a:solidFill>
                <a:latin typeface="Myriad Pro" panose="020B0503030403020204" pitchFamily="34" charset="0"/>
              </a:rPr>
              <a:t>: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чем более предсказуема оценка,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тем точнее прогноз (уже доверительный интервал)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8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404909-11EC-7948-B0A2-26D6137BAB68}"/>
              </a:ext>
            </a:extLst>
          </p:cNvPr>
          <p:cNvSpPr txBox="1"/>
          <p:nvPr/>
        </p:nvSpPr>
        <p:spPr>
          <a:xfrm>
            <a:off x="539552" y="1315078"/>
            <a:ext cx="8352928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несмещённую оценку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хочет в среднем не ошибаться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при фиксированном размере выборки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4DCBD109-DCF9-F547-B2E6-84A808164CEA}"/>
              </a:ext>
            </a:extLst>
          </p:cNvPr>
          <p:cNvSpPr/>
          <p:nvPr/>
        </p:nvSpPr>
        <p:spPr>
          <a:xfrm>
            <a:off x="538329" y="692150"/>
            <a:ext cx="40639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Статистик хочет получить</a:t>
            </a:r>
            <a:r>
              <a:rPr lang="en-US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:</a:t>
            </a:r>
            <a:r>
              <a:rPr lang="ru-RU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 </a:t>
            </a:r>
            <a:endParaRPr lang="ru-RU" sz="2400" b="1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94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DBAB49-3942-F14D-89A4-83FADC5F3EE4}"/>
              </a:ext>
            </a:extLst>
          </p:cNvPr>
          <p:cNvSpPr txBox="1"/>
          <p:nvPr/>
        </p:nvSpPr>
        <p:spPr>
          <a:xfrm>
            <a:off x="539552" y="1315078"/>
            <a:ext cx="835292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несмещённую оценку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хочет в среднем не ошибаться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при фиксированном размере выборки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состоятельную оценку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хочет при большом числе наблюдений быть близко к реальности</a:t>
            </a:r>
          </a:p>
          <a:p>
            <a:pPr>
              <a:spcAft>
                <a:spcPts val="1800"/>
              </a:spcAft>
              <a:buClr>
                <a:srgbClr val="28516A"/>
              </a:buClr>
            </a:pP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A41CEB0A-B316-254A-A23A-C2EE805E9485}"/>
              </a:ext>
            </a:extLst>
          </p:cNvPr>
          <p:cNvSpPr/>
          <p:nvPr/>
        </p:nvSpPr>
        <p:spPr>
          <a:xfrm>
            <a:off x="538329" y="692150"/>
            <a:ext cx="40639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Статистик хочет получить</a:t>
            </a:r>
            <a:r>
              <a:rPr lang="en-US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:</a:t>
            </a:r>
            <a:r>
              <a:rPr lang="ru-RU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 </a:t>
            </a:r>
            <a:endParaRPr lang="ru-RU" sz="2400" b="1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84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B853AC-EAA6-EF48-BB2C-52CC2409BD86}"/>
              </a:ext>
            </a:extLst>
          </p:cNvPr>
          <p:cNvSpPr txBox="1"/>
          <p:nvPr/>
        </p:nvSpPr>
        <p:spPr>
          <a:xfrm>
            <a:off x="539552" y="1315078"/>
            <a:ext cx="835292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несмещённую оценку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хочет в среднем не ошибаться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при фиксированном размере выборки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состоятельную оценку 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хочет при большом числе наблюдений быть близко к реальности</a:t>
            </a: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оценку с маленькой средней квадратичной ошибкой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 marL="342900" indent="-342900">
              <a:spcAft>
                <a:spcPts val="1800"/>
              </a:spcAft>
              <a:buClr>
                <a:srgbClr val="28516A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986C127-16DE-6F4A-8138-EF5252D9D4B3}"/>
              </a:ext>
            </a:extLst>
          </p:cNvPr>
          <p:cNvSpPr/>
          <p:nvPr/>
        </p:nvSpPr>
        <p:spPr>
          <a:xfrm>
            <a:off x="538329" y="692150"/>
            <a:ext cx="40639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Статистик хочет получить</a:t>
            </a:r>
            <a:r>
              <a:rPr lang="en-US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:</a:t>
            </a:r>
            <a:r>
              <a:rPr lang="ru-RU" sz="2400" b="1" dirty="0">
                <a:solidFill>
                  <a:srgbClr val="373737"/>
                </a:solidFill>
                <a:latin typeface="Myriad Pro" panose="020B0503030403020204" pitchFamily="34" charset="0"/>
              </a:rPr>
              <a:t> </a:t>
            </a:r>
            <a:endParaRPr lang="ru-RU" sz="2400" b="1" dirty="0">
              <a:solidFill>
                <a:srgbClr val="3737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393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2195736" y="116632"/>
            <a:ext cx="6848253" cy="6336704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lvl1pPr>
              <a:spcBef>
                <a:spcPct val="0"/>
              </a:spcBef>
              <a:buNone/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altLang="ru-RU" dirty="0"/>
              <a:t>Великая дилемма</a:t>
            </a:r>
            <a:r>
              <a:rPr lang="en-US" altLang="ru-RU" dirty="0"/>
              <a:t>:</a:t>
            </a:r>
            <a:endParaRPr lang="ru-RU" altLang="ru-RU" dirty="0"/>
          </a:p>
          <a:p>
            <a:r>
              <a:rPr lang="ru-RU" altLang="ru-RU" dirty="0"/>
              <a:t>смещение против разброса</a:t>
            </a:r>
          </a:p>
        </p:txBody>
      </p:sp>
    </p:spTree>
    <p:extLst>
      <p:ext uri="{BB962C8B-B14F-4D97-AF65-F5344CB8AC3E}">
        <p14:creationId xmlns:p14="http://schemas.microsoft.com/office/powerpoint/2010/main" val="131499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-1288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Схема математической статистики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Выборка:">
                <a:extLst>
                  <a:ext uri="{FF2B5EF4-FFF2-40B4-BE49-F238E27FC236}">
                    <a16:creationId xmlns:a16="http://schemas.microsoft.com/office/drawing/2014/main" id="{8D6E0603-BA34-0043-836D-76960BD8C6EC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2649153" cy="407804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wrap="square" lIns="90000" tIns="19050" rIns="46800" bIns="19050" anchor="t">
                <a:spAutoFit/>
              </a:bodyPr>
              <a:lstStyle/>
              <a:p>
                <a:pPr marL="9525" lvl="2" defTabSz="457200">
                  <a:spcBef>
                    <a:spcPts val="1200"/>
                  </a:spcBef>
                  <a:defRPr sz="22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Bold"/>
                    <a:ea typeface="MyriadPro-Bold"/>
                    <a:cs typeface="MyriadPro-Bold"/>
                    <a:sym typeface="MyriadPro-Bold"/>
                  </a:defRPr>
                </a:pPr>
                <a:r>
                  <a:rPr sz="2400" dirty="0" err="1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Выборка</a:t>
                </a:r>
                <a:r>
                  <a:rPr sz="2400" dirty="0">
                    <a:solidFill>
                      <a:srgbClr val="373737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rPr>
                  <a:t>:</a:t>
                </a:r>
                <a:r>
                  <a:rPr sz="2400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240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,...,</m:t>
                    </m:r>
                    <m:sSub>
                      <m:sSubPr>
                        <m:ctrlP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sz="2400" dirty="0">
                  <a:solidFill>
                    <a:srgbClr val="2658A1"/>
                  </a:solidFill>
                </a:endParaRPr>
              </a:p>
            </p:txBody>
          </p:sp>
        </mc:Choice>
        <mc:Fallback xmlns="">
          <p:sp>
            <p:nvSpPr>
              <p:cNvPr id="19" name="Выборка:">
                <a:extLst>
                  <a:ext uri="{FF2B5EF4-FFF2-40B4-BE49-F238E27FC236}">
                    <a16:creationId xmlns:a16="http://schemas.microsoft.com/office/drawing/2014/main" id="{8D6E0603-BA34-0043-836D-76960BD8C6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2649153" cy="407804"/>
              </a:xfrm>
              <a:prstGeom prst="rect">
                <a:avLst/>
              </a:prstGeom>
              <a:blipFill>
                <a:blip r:embed="rId4"/>
                <a:stretch>
                  <a:fillRect l="-2857" t="-18182" b="-36364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Параметры:">
                <a:extLst>
                  <a:ext uri="{FF2B5EF4-FFF2-40B4-BE49-F238E27FC236}">
                    <a16:creationId xmlns:a16="http://schemas.microsoft.com/office/drawing/2014/main" id="{25F3BCA1-BFD5-2F41-9DA0-42C8808284AB}"/>
                  </a:ext>
                </a:extLst>
              </p:cNvPr>
              <p:cNvSpPr txBox="1"/>
              <p:nvPr/>
            </p:nvSpPr>
            <p:spPr>
              <a:xfrm>
                <a:off x="3216539" y="701710"/>
                <a:ext cx="2952328" cy="407804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wrap="square" lIns="90000" tIns="19050" rIns="46800" bIns="19050" anchor="t">
                <a:spAutoFit/>
              </a:bodyPr>
              <a:lstStyle>
                <a:defPPr>
                  <a:defRPr lang="ru-RU"/>
                </a:defPPr>
                <a:lvl3pPr marL="9525" lvl="2" defTabSz="457200">
                  <a:spcBef>
                    <a:spcPts val="1200"/>
                  </a:spcBef>
                  <a:defRPr sz="2400">
                    <a:solidFill>
                      <a:srgbClr val="5E5E5E"/>
                    </a:solidFill>
                    <a:uFill>
                      <a:solidFill>
                        <a:srgbClr val="0059A9"/>
                      </a:solidFill>
                    </a:uFill>
                    <a:latin typeface="MyriadPro-Regular"/>
                    <a:ea typeface="MyriadPro-Regular"/>
                    <a:cs typeface="MyriadPro-Regular"/>
                  </a:defRPr>
                </a:lvl3pPr>
              </a:lstStyle>
              <a:p>
                <a:pPr lvl="2"/>
                <a:r>
                  <a:rPr lang="ru-RU" dirty="0">
                    <a:solidFill>
                      <a:srgbClr val="373737"/>
                    </a:solidFill>
                    <a:sym typeface="MyriadPro-Regular"/>
                  </a:rPr>
                  <a:t>Параметр:</a:t>
                </a:r>
                <a:r>
                  <a:rPr lang="ru-RU" dirty="0">
                    <a:solidFill>
                      <a:srgbClr val="37373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ru-RU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ru-RU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20" name="Параметры:">
                <a:extLst>
                  <a:ext uri="{FF2B5EF4-FFF2-40B4-BE49-F238E27FC236}">
                    <a16:creationId xmlns:a16="http://schemas.microsoft.com/office/drawing/2014/main" id="{25F3BCA1-BFD5-2F41-9DA0-42C8808284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6539" y="701710"/>
                <a:ext cx="2952328" cy="407804"/>
              </a:xfrm>
              <a:prstGeom prst="rect">
                <a:avLst/>
              </a:prstGeom>
              <a:blipFill>
                <a:blip r:embed="rId5"/>
                <a:stretch>
                  <a:fillRect l="-2564" t="-15152" b="-39394"/>
                </a:stretch>
              </a:blipFill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3">
                <a:extLst>
                  <a:ext uri="{FF2B5EF4-FFF2-40B4-BE49-F238E27FC236}">
                    <a16:creationId xmlns:a16="http://schemas.microsoft.com/office/drawing/2014/main" id="{82643BB1-057E-F946-9C50-2D837B794C69}"/>
                  </a:ext>
                </a:extLst>
              </p:cNvPr>
              <p:cNvSpPr/>
              <p:nvPr/>
            </p:nvSpPr>
            <p:spPr>
              <a:xfrm>
                <a:off x="1483594" y="1180337"/>
                <a:ext cx="610295" cy="6055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ru-RU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RU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4" name="Rectangle 3">
                <a:extLst>
                  <a:ext uri="{FF2B5EF4-FFF2-40B4-BE49-F238E27FC236}">
                    <a16:creationId xmlns:a16="http://schemas.microsoft.com/office/drawing/2014/main" id="{82643BB1-057E-F946-9C50-2D837B794C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594" y="1180337"/>
                <a:ext cx="610295" cy="605550"/>
              </a:xfrm>
              <a:prstGeom prst="rect">
                <a:avLst/>
              </a:prstGeom>
              <a:blipFill>
                <a:blip r:embed="rId6"/>
                <a:stretch>
                  <a:fillRect t="-12245" r="-8163" b="-1836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4">
                <a:extLst>
                  <a:ext uri="{FF2B5EF4-FFF2-40B4-BE49-F238E27FC236}">
                    <a16:creationId xmlns:a16="http://schemas.microsoft.com/office/drawing/2014/main" id="{5C17A2AC-AC6C-024A-B09E-A456103E90F7}"/>
                  </a:ext>
                </a:extLst>
              </p:cNvPr>
              <p:cNvSpPr/>
              <p:nvPr/>
            </p:nvSpPr>
            <p:spPr>
              <a:xfrm>
                <a:off x="4909834" y="1180978"/>
                <a:ext cx="1223989" cy="6042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sz="3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sub>
                      </m:sSub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32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RU" sz="32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25" name="Rectangle 4">
                <a:extLst>
                  <a:ext uri="{FF2B5EF4-FFF2-40B4-BE49-F238E27FC236}">
                    <a16:creationId xmlns:a16="http://schemas.microsoft.com/office/drawing/2014/main" id="{5C17A2AC-AC6C-024A-B09E-A456103E90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9834" y="1180978"/>
                <a:ext cx="1223989" cy="604268"/>
              </a:xfrm>
              <a:prstGeom prst="rect">
                <a:avLst/>
              </a:prstGeom>
              <a:blipFill>
                <a:blip r:embed="rId7"/>
                <a:stretch>
                  <a:fillRect l="-3093" r="-4124" b="-1428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Arrow">
            <a:extLst>
              <a:ext uri="{FF2B5EF4-FFF2-40B4-BE49-F238E27FC236}">
                <a16:creationId xmlns:a16="http://schemas.microsoft.com/office/drawing/2014/main" id="{E195FE7F-325D-E049-96F0-E08F1BEB798D}"/>
              </a:ext>
            </a:extLst>
          </p:cNvPr>
          <p:cNvSpPr/>
          <p:nvPr/>
        </p:nvSpPr>
        <p:spPr>
          <a:xfrm>
            <a:off x="2153323" y="1368168"/>
            <a:ext cx="2756511" cy="229888"/>
          </a:xfrm>
          <a:prstGeom prst="rightArrow">
            <a:avLst>
              <a:gd name="adj1" fmla="val 36848"/>
              <a:gd name="adj2" fmla="val 66277"/>
            </a:avLst>
          </a:prstGeom>
          <a:gradFill>
            <a:gsLst>
              <a:gs pos="0">
                <a:srgbClr val="28516A">
                  <a:alpha val="0"/>
                </a:srgbClr>
              </a:gs>
              <a:gs pos="100000">
                <a:srgbClr val="28516A"/>
              </a:gs>
            </a:gsLst>
          </a:gradFill>
          <a:ln w="3175">
            <a:miter lim="400000"/>
          </a:ln>
        </p:spPr>
        <p:txBody>
          <a:bodyPr lIns="19050" tIns="19050" rIns="19050" bIns="1905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29" name="Ответы на  вопросы…">
            <a:extLst>
              <a:ext uri="{FF2B5EF4-FFF2-40B4-BE49-F238E27FC236}">
                <a16:creationId xmlns:a16="http://schemas.microsoft.com/office/drawing/2014/main" id="{DF774E2C-51B8-9C44-BB24-E71E5199B618}"/>
              </a:ext>
            </a:extLst>
          </p:cNvPr>
          <p:cNvSpPr txBox="1"/>
          <p:nvPr/>
        </p:nvSpPr>
        <p:spPr>
          <a:xfrm>
            <a:off x="6823717" y="3180833"/>
            <a:ext cx="2009907" cy="13815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Ответы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на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br>
              <a:rPr sz="2400" dirty="0">
                <a:solidFill>
                  <a:schemeClr val="bg1">
                    <a:lumMod val="90000"/>
                  </a:schemeClr>
                </a:solidFill>
              </a:rPr>
            </a:b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вопросы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5E5E5E"/>
                </a:solidFill>
                <a:uFill>
                  <a:solidFill>
                    <a:srgbClr val="0059A9"/>
                  </a:solidFill>
                </a:u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проверка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br>
              <a:rPr sz="2400" dirty="0">
                <a:solidFill>
                  <a:schemeClr val="bg1">
                    <a:lumMod val="90000"/>
                  </a:schemeClr>
                </a:solidFill>
              </a:rPr>
            </a:b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гипотез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30" name="Точность  оценки, прогнозов…">
            <a:extLst>
              <a:ext uri="{FF2B5EF4-FFF2-40B4-BE49-F238E27FC236}">
                <a16:creationId xmlns:a16="http://schemas.microsoft.com/office/drawing/2014/main" id="{4124C399-3BE8-D645-9C31-F5AB1C72AEB3}"/>
              </a:ext>
            </a:extLst>
          </p:cNvPr>
          <p:cNvSpPr txBox="1"/>
          <p:nvPr/>
        </p:nvSpPr>
        <p:spPr>
          <a:xfrm>
            <a:off x="6594998" y="813103"/>
            <a:ext cx="2238626" cy="16770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Точность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br>
              <a:rPr sz="2400" dirty="0">
                <a:solidFill>
                  <a:schemeClr val="bg1">
                    <a:lumMod val="90000"/>
                  </a:schemeClr>
                </a:solidFill>
              </a:rPr>
            </a:b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оценки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,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прогнозов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algn="r"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5E5E5E"/>
                </a:solidFill>
                <a:uFill>
                  <a:solidFill>
                    <a:srgbClr val="0059A9"/>
                  </a:solidFill>
                </a:u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доверительные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интервалы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31" name="Как оценить:…">
            <a:extLst>
              <a:ext uri="{FF2B5EF4-FFF2-40B4-BE49-F238E27FC236}">
                <a16:creationId xmlns:a16="http://schemas.microsoft.com/office/drawing/2014/main" id="{1403D7E6-37B5-2E48-9B33-F089335C62E5}"/>
              </a:ext>
            </a:extLst>
          </p:cNvPr>
          <p:cNvSpPr txBox="1"/>
          <p:nvPr/>
        </p:nvSpPr>
        <p:spPr>
          <a:xfrm>
            <a:off x="539552" y="1847013"/>
            <a:ext cx="2626835" cy="21777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0000" tIns="18000" rIns="46800" bIns="19050">
            <a:no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Как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оценить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Метод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моментов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Метод</a:t>
            </a:r>
            <a:br>
              <a:rPr sz="2400" dirty="0">
                <a:solidFill>
                  <a:schemeClr val="bg1">
                    <a:lumMod val="90000"/>
                  </a:schemeClr>
                </a:solidFill>
              </a:rPr>
            </a:b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максимального</a:t>
            </a:r>
            <a:r>
              <a:rPr sz="2400" dirty="0">
                <a:solidFill>
                  <a:schemeClr val="bg1">
                    <a:lumMod val="90000"/>
                  </a:schemeClr>
                </a:solidFill>
              </a:rPr>
              <a:t> </a:t>
            </a: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правдоподобия</a:t>
            </a:r>
            <a:endParaRPr sz="2400" dirty="0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32" name="Союзники :…">
            <a:extLst>
              <a:ext uri="{FF2B5EF4-FFF2-40B4-BE49-F238E27FC236}">
                <a16:creationId xmlns:a16="http://schemas.microsoft.com/office/drawing/2014/main" id="{A28E4D03-F79C-5E45-9FBA-C2A5D9A5FCC6}"/>
              </a:ext>
            </a:extLst>
          </p:cNvPr>
          <p:cNvSpPr txBox="1"/>
          <p:nvPr/>
        </p:nvSpPr>
        <p:spPr>
          <a:xfrm>
            <a:off x="3592972" y="1852675"/>
            <a:ext cx="3077576" cy="206178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m="http://schemas.openxmlformats.org/officeDocument/2006/math" xmlns="" xmlns:a14="http://schemas.microsoft.com/office/drawing/2010/main" xmlns:mc="http://schemas.openxmlformats.org/markup-compatibility/2006" val="1"/>
            </a:ext>
          </a:extLst>
        </p:spPr>
        <p:txBody>
          <a:bodyPr wrap="square" lIns="90000" tIns="19050" rIns="46800" bIns="19050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chemeClr val="bg1">
                    <a:lumMod val="90000"/>
                  </a:schemeClr>
                </a:solidFill>
              </a:rPr>
              <a:t>Союзники</a:t>
            </a:r>
            <a:endParaRPr lang="ru-RU" sz="2400" dirty="0">
              <a:solidFill>
                <a:schemeClr val="bg1">
                  <a:lumMod val="90000"/>
                </a:schemeClr>
              </a:solidFill>
            </a:endParaRPr>
          </a:p>
          <a:p>
            <a:pPr marL="276225" defTabSz="584200">
              <a:lnSpc>
                <a:spcPct val="80000"/>
              </a:lnSpc>
              <a:spcBef>
                <a:spcPts val="1400"/>
              </a:spcBef>
              <a:buClr>
                <a:srgbClr val="2459A4"/>
              </a:buClr>
              <a:buSzPct val="100000"/>
              <a:defRPr sz="2200" spc="22">
                <a:solidFill>
                  <a:srgbClr val="2658A1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chemeClr val="bg1">
                    <a:lumMod val="90000"/>
                  </a:schemeClr>
                </a:solidFill>
              </a:rPr>
              <a:t>Асимптотические</a:t>
            </a:r>
            <a:br>
              <a:rPr lang="ru-RU" sz="2400" dirty="0">
                <a:solidFill>
                  <a:schemeClr val="bg1">
                    <a:lumMod val="90000"/>
                  </a:schemeClr>
                </a:solidFill>
              </a:rPr>
            </a:br>
            <a:r>
              <a:rPr lang="ru-RU" sz="2400" dirty="0">
                <a:solidFill>
                  <a:schemeClr val="bg1">
                    <a:lumMod val="90000"/>
                  </a:schemeClr>
                </a:solidFill>
              </a:rPr>
              <a:t>(при большом </a:t>
            </a:r>
            <a:r>
              <a:rPr lang="en-US" sz="2400" dirty="0">
                <a:solidFill>
                  <a:schemeClr val="bg1">
                    <a:lumMod val="90000"/>
                  </a:schemeClr>
                </a:solidFill>
              </a:rPr>
              <a:t>n)</a:t>
            </a:r>
          </a:p>
          <a:p>
            <a:pPr marL="619125" lvl="1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chemeClr val="bg1">
                    <a:lumMod val="90000"/>
                  </a:schemeClr>
                </a:solidFill>
              </a:rPr>
              <a:t>ЦПТ</a:t>
            </a:r>
          </a:p>
          <a:p>
            <a:pPr marL="619125" lvl="1" indent="-342900" defTabSz="584200">
              <a:lnSpc>
                <a:spcPct val="80000"/>
              </a:lnSpc>
              <a:spcBef>
                <a:spcPts val="1400"/>
              </a:spcBef>
              <a:buClr>
                <a:schemeClr val="bg1">
                  <a:lumMod val="90000"/>
                </a:schemeClr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lang="ru-RU" sz="2400" dirty="0">
                <a:solidFill>
                  <a:schemeClr val="bg1">
                    <a:lumMod val="90000"/>
                  </a:schemeClr>
                </a:solidFill>
              </a:rPr>
              <a:t>Дельта-метод </a:t>
            </a:r>
          </a:p>
        </p:txBody>
      </p:sp>
      <p:cxnSp>
        <p:nvCxnSpPr>
          <p:cNvPr id="35" name="Прямая со стрелкой 3">
            <a:extLst>
              <a:ext uri="{FF2B5EF4-FFF2-40B4-BE49-F238E27FC236}">
                <a16:creationId xmlns:a16="http://schemas.microsoft.com/office/drawing/2014/main" id="{7E991BB5-FF1D-FF45-9FE4-7DA7DDFEC624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6133823" y="1067172"/>
            <a:ext cx="1133876" cy="415940"/>
          </a:xfrm>
          <a:prstGeom prst="straightConnector1">
            <a:avLst/>
          </a:prstGeom>
          <a:ln w="34925">
            <a:solidFill>
              <a:schemeClr val="bg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26">
            <a:extLst>
              <a:ext uri="{FF2B5EF4-FFF2-40B4-BE49-F238E27FC236}">
                <a16:creationId xmlns:a16="http://schemas.microsoft.com/office/drawing/2014/main" id="{0EEFAB4E-4464-4C44-BEFC-2EF2DBFCA36B}"/>
              </a:ext>
            </a:extLst>
          </p:cNvPr>
          <p:cNvCxnSpPr>
            <a:cxnSpLocks/>
          </p:cNvCxnSpPr>
          <p:nvPr/>
        </p:nvCxnSpPr>
        <p:spPr>
          <a:xfrm>
            <a:off x="6080166" y="1769423"/>
            <a:ext cx="1223159" cy="1353787"/>
          </a:xfrm>
          <a:prstGeom prst="straightConnector1">
            <a:avLst/>
          </a:prstGeom>
          <a:ln w="34925">
            <a:solidFill>
              <a:schemeClr val="bg1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Прямоугольник 4">
                <a:extLst>
                  <a:ext uri="{FF2B5EF4-FFF2-40B4-BE49-F238E27FC236}">
                    <a16:creationId xmlns:a16="http://schemas.microsoft.com/office/drawing/2014/main" id="{8FE1EA6D-E74A-5241-BFF4-7B441D74220C}"/>
                  </a:ext>
                </a:extLst>
              </p:cNvPr>
              <p:cNvSpPr/>
              <p:nvPr/>
            </p:nvSpPr>
            <p:spPr>
              <a:xfrm>
                <a:off x="3589363" y="4079530"/>
                <a:ext cx="3077576" cy="2145652"/>
              </a:xfrm>
              <a:prstGeom prst="rect">
                <a:avLst/>
              </a:prstGeom>
            </p:spPr>
            <p:txBody>
              <a:bodyPr wrap="square" lIns="90000">
                <a:spAutoFit/>
              </a:bodyPr>
              <a:lstStyle/>
              <a:p>
                <a:pPr marL="276225" defTabSz="584200">
                  <a:lnSpc>
                    <a:spcPct val="80000"/>
                  </a:lnSpc>
                  <a:spcBef>
                    <a:spcPts val="1400"/>
                  </a:spcBef>
                  <a:buClr>
                    <a:srgbClr val="2459A4"/>
                  </a:buClr>
                  <a:buSzPct val="100000"/>
                  <a:defRPr sz="2200" spc="22">
                    <a:solidFill>
                      <a:srgbClr val="2658A1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>
                    <a:solidFill>
                      <a:schemeClr val="bg1">
                        <a:lumMod val="90000"/>
                      </a:schemeClr>
                    </a:solidFill>
                  </a:rPr>
                  <a:t>Точные </a:t>
                </a: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chemeClr val="bg1">
                      <a:lumMod val="90000"/>
                    </a:schemeClr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>
                    <a:solidFill>
                      <a:schemeClr val="bg1">
                        <a:lumMod val="90000"/>
                      </a:schemeClr>
                    </a:solidFill>
                  </a:rPr>
                  <a:t>Теорема </a:t>
                </a:r>
                <a:r>
                  <a:rPr lang="ru-RU" sz="2400" dirty="0" err="1">
                    <a:solidFill>
                      <a:schemeClr val="bg1">
                        <a:lumMod val="90000"/>
                      </a:schemeClr>
                    </a:solidFill>
                  </a:rPr>
                  <a:t>Фишера</a:t>
                </a:r>
                <a:endParaRPr lang="ru-RU" sz="2400" dirty="0">
                  <a:solidFill>
                    <a:schemeClr val="bg1">
                      <a:lumMod val="90000"/>
                    </a:schemeClr>
                  </a:solidFill>
                </a:endParaRP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chemeClr val="bg1">
                      <a:lumMod val="90000"/>
                    </a:schemeClr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ar-AE" sz="2400" i="1">
                        <a:solidFill>
                          <a:schemeClr val="bg1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ar-AE" sz="2400" i="1">
                        <a:solidFill>
                          <a:schemeClr val="bg1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ar-AE" sz="2400" i="1">
                            <a:solidFill>
                              <a:schemeClr val="bg1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ar-AE" sz="2400" dirty="0">
                  <a:solidFill>
                    <a:schemeClr val="bg1">
                      <a:lumMod val="90000"/>
                    </a:schemeClr>
                  </a:solidFill>
                </a:endParaRPr>
              </a:p>
              <a:p>
                <a:pPr marL="619125" lvl="1" indent="-342900" defTabSz="584200">
                  <a:lnSpc>
                    <a:spcPct val="80000"/>
                  </a:lnSpc>
                  <a:spcBef>
                    <a:spcPts val="1400"/>
                  </a:spcBef>
                  <a:buClr>
                    <a:schemeClr val="bg1">
                      <a:lumMod val="90000"/>
                    </a:schemeClr>
                  </a:buClr>
                  <a:buSzPct val="100000"/>
                  <a:buFont typeface="Arial" panose="020B0604020202020204" pitchFamily="34" charset="0"/>
                  <a:buChar char="•"/>
                  <a:defRPr sz="2200" spc="22">
                    <a:solidFill>
                      <a:srgbClr val="5E5E5E"/>
                    </a:solidFill>
                    <a:latin typeface="MyriadPro-Regular"/>
                    <a:ea typeface="MyriadPro-Regular"/>
                    <a:cs typeface="MyriadPro-Regular"/>
                    <a:sym typeface="MyriadPro-Regular"/>
                  </a:defRPr>
                </a:pPr>
                <a:r>
                  <a:rPr lang="ru-RU" sz="2400" dirty="0" err="1">
                    <a:solidFill>
                      <a:schemeClr val="bg1">
                        <a:lumMod val="90000"/>
                      </a:schemeClr>
                    </a:solidFill>
                  </a:rPr>
                  <a:t>Ещё</a:t>
                </a:r>
                <a:r>
                  <a:rPr lang="ru-RU" sz="2400" dirty="0">
                    <a:solidFill>
                      <a:schemeClr val="bg1">
                        <a:lumMod val="90000"/>
                      </a:schemeClr>
                    </a:solidFill>
                  </a:rPr>
                  <a:t> </a:t>
                </a:r>
                <a:r>
                  <a:rPr lang="ru-RU" sz="2400" dirty="0" err="1">
                    <a:solidFill>
                      <a:schemeClr val="bg1">
                        <a:lumMod val="90000"/>
                      </a:schemeClr>
                    </a:solidFill>
                  </a:rPr>
                  <a:t>союзники</a:t>
                </a:r>
                <a:r>
                  <a:rPr lang="ru-RU" sz="2400" dirty="0">
                    <a:solidFill>
                      <a:schemeClr val="bg1">
                        <a:lumMod val="90000"/>
                      </a:schemeClr>
                    </a:solidFill>
                  </a:rPr>
                  <a:t>!</a:t>
                </a:r>
              </a:p>
            </p:txBody>
          </p:sp>
        </mc:Choice>
        <mc:Fallback xmlns="">
          <p:sp>
            <p:nvSpPr>
              <p:cNvPr id="37" name="Прямоугольник 4">
                <a:extLst>
                  <a:ext uri="{FF2B5EF4-FFF2-40B4-BE49-F238E27FC236}">
                    <a16:creationId xmlns:a16="http://schemas.microsoft.com/office/drawing/2014/main" id="{8FE1EA6D-E74A-5241-BFF4-7B441D7422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9363" y="4079530"/>
                <a:ext cx="3077576" cy="2145652"/>
              </a:xfrm>
              <a:prstGeom prst="rect">
                <a:avLst/>
              </a:prstGeom>
              <a:blipFill>
                <a:blip r:embed="rId8"/>
                <a:stretch>
                  <a:fillRect t="-4706" b="-529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Rectangle 37">
            <a:extLst>
              <a:ext uri="{FF2B5EF4-FFF2-40B4-BE49-F238E27FC236}">
                <a16:creationId xmlns:a16="http://schemas.microsoft.com/office/drawing/2014/main" id="{470308E1-01BD-6541-8431-1C98A03C058A}"/>
              </a:ext>
            </a:extLst>
          </p:cNvPr>
          <p:cNvSpPr/>
          <p:nvPr/>
        </p:nvSpPr>
        <p:spPr>
          <a:xfrm>
            <a:off x="251520" y="4166386"/>
            <a:ext cx="3365909" cy="2177712"/>
          </a:xfrm>
          <a:prstGeom prst="rect">
            <a:avLst/>
          </a:prstGeom>
          <a:noFill/>
          <a:ln w="41275">
            <a:solidFill>
              <a:srgbClr val="416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17" name="Хорошие свойства:…">
            <a:extLst>
              <a:ext uri="{FF2B5EF4-FFF2-40B4-BE49-F238E27FC236}">
                <a16:creationId xmlns:a16="http://schemas.microsoft.com/office/drawing/2014/main" id="{6925162D-01D5-7341-AA66-43C9348E56A6}"/>
              </a:ext>
            </a:extLst>
          </p:cNvPr>
          <p:cNvSpPr txBox="1"/>
          <p:nvPr/>
        </p:nvSpPr>
        <p:spPr>
          <a:xfrm>
            <a:off x="539751" y="4377052"/>
            <a:ext cx="2944270" cy="176631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0000" tIns="19050" rIns="19050" bIns="19050" anchor="ctr">
            <a:spAutoFit/>
          </a:bodyPr>
          <a:lstStyle/>
          <a:p>
            <a:pPr defTabSz="457200">
              <a:lnSpc>
                <a:spcPct val="80000"/>
              </a:lnSpc>
              <a:spcBef>
                <a:spcPts val="1200"/>
              </a:spcBef>
              <a:defRPr sz="2200">
                <a:solidFill>
                  <a:srgbClr val="0059A9"/>
                </a:solidFill>
                <a:uFill>
                  <a:solidFill>
                    <a:srgbClr val="0059A9"/>
                  </a:solidFill>
                </a:uFill>
                <a:latin typeface="MyriadPro-Bold"/>
                <a:ea typeface="MyriadPro-Bold"/>
                <a:cs typeface="MyriadPro-Bold"/>
                <a:sym typeface="MyriadPro-Bold"/>
              </a:defRPr>
            </a:pPr>
            <a:r>
              <a:rPr sz="2400" dirty="0" err="1">
                <a:solidFill>
                  <a:srgbClr val="28516A"/>
                </a:solidFill>
              </a:rPr>
              <a:t>Хорошие</a:t>
            </a:r>
            <a:r>
              <a:rPr sz="2400" dirty="0">
                <a:solidFill>
                  <a:srgbClr val="28516A"/>
                </a:solidFill>
              </a:rPr>
              <a:t> </a:t>
            </a:r>
            <a:r>
              <a:rPr sz="2400" dirty="0" err="1">
                <a:solidFill>
                  <a:srgbClr val="28516A"/>
                </a:solidFill>
              </a:rPr>
              <a:t>свойства</a:t>
            </a:r>
            <a:endParaRPr sz="2400" dirty="0">
              <a:solidFill>
                <a:srgbClr val="28516A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Несмещенная</a:t>
            </a:r>
            <a:endParaRPr sz="2400" dirty="0">
              <a:solidFill>
                <a:srgbClr val="373737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Состоятельная</a:t>
            </a:r>
            <a:endParaRPr sz="2400" dirty="0">
              <a:solidFill>
                <a:srgbClr val="373737"/>
              </a:solidFill>
            </a:endParaRPr>
          </a:p>
          <a:p>
            <a:pPr marL="342900" indent="-342900" defTabSz="584200">
              <a:lnSpc>
                <a:spcPct val="80000"/>
              </a:lnSpc>
              <a:spcBef>
                <a:spcPts val="1400"/>
              </a:spcBef>
              <a:buClr>
                <a:srgbClr val="54748B"/>
              </a:buClr>
              <a:buSzPct val="100000"/>
              <a:buFont typeface="Arial" panose="020B0604020202020204" pitchFamily="34" charset="0"/>
              <a:buChar char="•"/>
              <a:defRPr sz="2200" spc="22">
                <a:solidFill>
                  <a:srgbClr val="5E5E5E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pPr>
            <a:r>
              <a:rPr sz="2400" dirty="0" err="1">
                <a:solidFill>
                  <a:srgbClr val="373737"/>
                </a:solidFill>
              </a:rPr>
              <a:t>Эффективная</a:t>
            </a:r>
            <a:r>
              <a:rPr sz="2400" dirty="0">
                <a:solidFill>
                  <a:srgbClr val="373737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8324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12" name="applause.wav"/>
          </p:stSnd>
        </p:sndAc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Сравнение оценок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8102AB-09B3-F144-B886-E176A70CB34A}"/>
              </a:ext>
            </a:extLst>
          </p:cNvPr>
          <p:cNvSpPr txBox="1"/>
          <p:nvPr/>
        </p:nvSpPr>
        <p:spPr>
          <a:xfrm>
            <a:off x="539552" y="692696"/>
            <a:ext cx="85689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Несмещённых и состоятельных оценок может оказаться несколько ⇒ нужно научиться их сравнивать</a:t>
            </a: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03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Сравнение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B772FE4-8A4A-A24C-8914-8C0BA4815790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568952" cy="3167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Несмещённых и состоятельных оценок может оказаться несколько ⇒ нужно научиться их сравнивать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оценки между собой сравнивают с помощью квадратичной ошибки: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B772FE4-8A4A-A24C-8914-8C0BA48157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568952" cy="3167470"/>
              </a:xfrm>
              <a:prstGeom prst="rect">
                <a:avLst/>
              </a:prstGeom>
              <a:blipFill>
                <a:blip r:embed="rId4"/>
                <a:stretch>
                  <a:fillRect l="-888" t="-16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738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Сравнение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348D81F-3664-6647-ABB1-86F29C6F93B0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568952" cy="39061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Несмещённых и состоятельных оценок может оказаться несколько ⇒ нужно научиться их сравнивать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оценки между собой сравнивают с помощью квадратичной ошибки: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Для несмещённых оценок 𝑀𝑆𝐸 совпадает с дисперсией оценки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348D81F-3664-6647-ABB1-86F29C6F93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568952" cy="3906134"/>
              </a:xfrm>
              <a:prstGeom prst="rect">
                <a:avLst/>
              </a:prstGeom>
              <a:blipFill>
                <a:blip r:embed="rId4"/>
                <a:stretch>
                  <a:fillRect l="-888" t="-1299" b="-259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6639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E630BB25-68C6-0F41-8D1F-C853D7FD8C8C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Сравнение оценок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41892D8-62E6-E74D-B773-C6531EF275F8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568952" cy="39061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Несмещённых и состоятельных оценок может оказаться несколько ⇒ нужно научиться их сравнивать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оценки между собой сравнивают с помощью квадратичной ошибки: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Для несмещённых оценок 𝑀𝑆𝐸 совпадает с дисперсией оценки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41892D8-62E6-E74D-B773-C6531EF275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568952" cy="3906134"/>
              </a:xfrm>
              <a:prstGeom prst="rect">
                <a:avLst/>
              </a:prstGeom>
              <a:blipFill>
                <a:blip r:embed="rId4"/>
                <a:stretch>
                  <a:fillRect l="-888" t="-1299" b="-259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69C035DD-5585-7B41-AF52-857392239A65}"/>
              </a:ext>
            </a:extLst>
          </p:cNvPr>
          <p:cNvSpPr/>
          <p:nvPr/>
        </p:nvSpPr>
        <p:spPr>
          <a:xfrm>
            <a:off x="971600" y="4797152"/>
            <a:ext cx="7521268" cy="1151884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anchor="ctr">
            <a:noAutofit/>
          </a:bodyPr>
          <a:lstStyle/>
          <a:p>
            <a:pPr algn="ctr">
              <a:buClr>
                <a:srgbClr val="2557A1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Простым языком</a:t>
            </a:r>
            <a:r>
              <a:rPr lang="en-US" sz="2400" dirty="0">
                <a:solidFill>
                  <a:srgbClr val="28516A"/>
                </a:solidFill>
                <a:latin typeface="Myriad Pro" panose="020B0503030403020204" pitchFamily="34" charset="0"/>
              </a:rPr>
              <a:t>: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чем более предсказуема оценка,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тем точнее прогноз (уже доверительный интервал)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7811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47ED8C22-2853-7341-A602-353BC7A98187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Разложение на смещение и разброс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CF53E-D3D6-FB4B-BA10-E5C3AC8F0C53}"/>
              </a:ext>
            </a:extLst>
          </p:cNvPr>
          <p:cNvSpPr txBox="1"/>
          <p:nvPr/>
        </p:nvSpPr>
        <p:spPr>
          <a:xfrm>
            <a:off x="539552" y="692150"/>
            <a:ext cx="82419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того, чтобы сравнить оценки можно выбрать любую другую функцию потерь, но у 𝑀𝑆𝐸 есть несколько хороших свойств</a:t>
            </a:r>
          </a:p>
        </p:txBody>
      </p:sp>
    </p:spTree>
    <p:extLst>
      <p:ext uri="{BB962C8B-B14F-4D97-AF65-F5344CB8AC3E}">
        <p14:creationId xmlns:p14="http://schemas.microsoft.com/office/powerpoint/2010/main" val="3984120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47ED8C22-2853-7341-A602-353BC7A98187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Разложение на смещение и разброс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D40B6E-2C35-6946-8185-928B4E857010}"/>
              </a:ext>
            </a:extLst>
          </p:cNvPr>
          <p:cNvSpPr txBox="1"/>
          <p:nvPr/>
        </p:nvSpPr>
        <p:spPr>
          <a:xfrm>
            <a:off x="539552" y="692150"/>
            <a:ext cx="824191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того, чтобы сравнить оценки можно выбрать любую другую функцию потерь, но у 𝑀𝑆𝐸 есть несколько хороших свойств</a:t>
            </a:r>
          </a:p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можно представить в виде суммы смещения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 разброса:</a:t>
            </a:r>
          </a:p>
        </p:txBody>
      </p:sp>
    </p:spTree>
    <p:extLst>
      <p:ext uri="{BB962C8B-B14F-4D97-AF65-F5344CB8AC3E}">
        <p14:creationId xmlns:p14="http://schemas.microsoft.com/office/powerpoint/2010/main" val="175398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47ED8C22-2853-7341-A602-353BC7A98187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Разложение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90">
                <a:extLst>
                  <a:ext uri="{FF2B5EF4-FFF2-40B4-BE49-F238E27FC236}">
                    <a16:creationId xmlns:a16="http://schemas.microsoft.com/office/drawing/2014/main" id="{4E4BADBE-E920-8148-B620-AE8643A386B1}"/>
                  </a:ext>
                </a:extLst>
              </p:cNvPr>
              <p:cNvSpPr/>
              <p:nvPr/>
            </p:nvSpPr>
            <p:spPr>
              <a:xfrm>
                <a:off x="379033" y="2890852"/>
                <a:ext cx="8657463" cy="7659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 smtClean="0">
                              <a:solidFill>
                                <a:srgbClr val="BC40A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 smtClean="0">
                                  <a:solidFill>
                                    <a:srgbClr val="54748B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200" i="1" smtClean="0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BC40A3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BC40A3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BC40A3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2200" b="0" i="1" smtClean="0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BC40A3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200" b="0" i="1" dirty="0">
                  <a:solidFill>
                    <a:srgbClr val="5E5E5E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Прямоугольник 90">
                <a:extLst>
                  <a:ext uri="{FF2B5EF4-FFF2-40B4-BE49-F238E27FC236}">
                    <a16:creationId xmlns:a16="http://schemas.microsoft.com/office/drawing/2014/main" id="{4E4BADBE-E920-8148-B620-AE8643A386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033" y="2890852"/>
                <a:ext cx="8657463" cy="76591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943882A2-3577-8E46-9987-042D4BB51295}"/>
              </a:ext>
            </a:extLst>
          </p:cNvPr>
          <p:cNvSpPr txBox="1"/>
          <p:nvPr/>
        </p:nvSpPr>
        <p:spPr>
          <a:xfrm>
            <a:off x="539552" y="692150"/>
            <a:ext cx="824191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того, чтобы сравнить оценки можно выбрать любую другую функцию потерь, но у 𝑀𝑆𝐸 есть несколько хороших свойств</a:t>
            </a:r>
          </a:p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можно представить в виде суммы смещения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 разброса:</a:t>
            </a:r>
          </a:p>
        </p:txBody>
      </p:sp>
    </p:spTree>
    <p:extLst>
      <p:ext uri="{BB962C8B-B14F-4D97-AF65-F5344CB8AC3E}">
        <p14:creationId xmlns:p14="http://schemas.microsoft.com/office/powerpoint/2010/main" val="278121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47ED8C22-2853-7341-A602-353BC7A98187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Разложение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/>
              <p:nvPr/>
            </p:nvSpPr>
            <p:spPr>
              <a:xfrm>
                <a:off x="379033" y="2890852"/>
                <a:ext cx="8657463" cy="16262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 smtClean="0">
                              <a:solidFill>
                                <a:srgbClr val="BC40A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 smtClean="0">
                                  <a:solidFill>
                                    <a:srgbClr val="54748B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200" i="1" smtClean="0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BC40A3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BC40A3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BC40A3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2200" b="0" i="1" smtClean="0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BC40A3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200" b="0" i="1" dirty="0">
                  <a:solidFill>
                    <a:srgbClr val="373737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200" i="1" smtClean="0">
                          <a:solidFill>
                            <a:srgbClr val="5EBBA5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0" i="1" smtClean="0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2200" b="0" i="1" smtClean="0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acc>
                          <m:r>
                            <a:rPr lang="en-US" sz="2200" b="0" i="1" smtClean="0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i="1" smtClean="0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5EBB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5EBBA5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200" i="1" smtClean="0">
                          <a:solidFill>
                            <a:srgbClr val="BC40A3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BC40A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BC40A3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BC40A3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BC40A3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i="1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2200" i="1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BC40A3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200" b="0" i="1" dirty="0">
                  <a:solidFill>
                    <a:srgbClr val="5E5E5E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033" y="2890852"/>
                <a:ext cx="8657463" cy="162627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602E0DDA-32F7-8F45-B511-2E165F62BF40}"/>
              </a:ext>
            </a:extLst>
          </p:cNvPr>
          <p:cNvSpPr txBox="1"/>
          <p:nvPr/>
        </p:nvSpPr>
        <p:spPr>
          <a:xfrm>
            <a:off x="539552" y="692150"/>
            <a:ext cx="824191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того, чтобы сравнить оценки можно выбрать любую другую функцию потерь, но у 𝑀𝑆𝐸 есть несколько хороших свойств</a:t>
            </a:r>
          </a:p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можно представить в виде суммы смещения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 разброса:</a:t>
            </a:r>
          </a:p>
        </p:txBody>
      </p:sp>
    </p:spTree>
    <p:extLst>
      <p:ext uri="{BB962C8B-B14F-4D97-AF65-F5344CB8AC3E}">
        <p14:creationId xmlns:p14="http://schemas.microsoft.com/office/powerpoint/2010/main" val="66047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47ED8C22-2853-7341-A602-353BC7A98187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Разложение на смещение и разброс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/>
              <p:nvPr/>
            </p:nvSpPr>
            <p:spPr>
              <a:xfrm>
                <a:off x="379033" y="2890852"/>
                <a:ext cx="8657463" cy="23932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20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200" b="0" i="1" dirty="0">
                  <a:solidFill>
                    <a:srgbClr val="373737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200" i="1" smtClean="0">
                          <a:solidFill>
                            <a:srgbClr val="5EBBA5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0" i="1" smtClean="0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2200" b="0" i="1" smtClean="0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acc>
                          <m:r>
                            <a:rPr lang="en-US" sz="2200" b="0" i="1" smtClean="0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i="1" smtClean="0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5EBB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5EBBA5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200" i="1" smtClean="0">
                          <a:solidFill>
                            <a:srgbClr val="BC40A3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BC40A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BC40A3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BC40A3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BC40A3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i="1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2200" i="1">
                                  <a:solidFill>
                                    <a:srgbClr val="BC40A3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BC40A3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200" b="0" i="1" dirty="0">
                  <a:solidFill>
                    <a:srgbClr val="373737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+2⋅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5EBB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5EBBA5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0" i="1" smtClean="0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i="1">
                              <a:solidFill>
                                <a:srgbClr val="5EBBA5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5EBBA5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solidFill>
                                        <a:srgbClr val="5EBBA5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5EBBA5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200" b="0" i="1" smtClean="0">
                              <a:solidFill>
                                <a:srgbClr val="BC41A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BC41A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solidFill>
                                    <a:srgbClr val="BC41A2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b="0" i="1" smtClean="0">
                                      <a:solidFill>
                                        <a:srgbClr val="BC41A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b="0" i="1" smtClean="0">
                                          <a:solidFill>
                                            <a:srgbClr val="BC41A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b="0" i="1" smtClean="0">
                                          <a:solidFill>
                                            <a:srgbClr val="BC41A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BC41A2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b="0" i="1" smtClean="0">
                                  <a:solidFill>
                                    <a:srgbClr val="BC41A2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b="0" i="1" smtClean="0">
                              <a:solidFill>
                                <a:srgbClr val="BC41A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US" sz="2200" b="0" i="1" dirty="0">
                  <a:solidFill>
                    <a:srgbClr val="5E5E5E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033" y="2890852"/>
                <a:ext cx="8657463" cy="239321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B079F5BB-5684-8246-BE1E-9690A1C1D91F}"/>
              </a:ext>
            </a:extLst>
          </p:cNvPr>
          <p:cNvSpPr txBox="1"/>
          <p:nvPr/>
        </p:nvSpPr>
        <p:spPr>
          <a:xfrm>
            <a:off x="539552" y="692150"/>
            <a:ext cx="824191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того, чтобы сравнить оценки можно выбрать любую другую функцию потерь, но у 𝑀𝑆𝐸 есть несколько хороших свойств</a:t>
            </a:r>
          </a:p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можно представить в виде суммы смещения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 разброса:</a:t>
            </a:r>
          </a:p>
        </p:txBody>
      </p:sp>
    </p:spTree>
    <p:extLst>
      <p:ext uri="{BB962C8B-B14F-4D97-AF65-F5344CB8AC3E}">
        <p14:creationId xmlns:p14="http://schemas.microsoft.com/office/powerpoint/2010/main" val="365443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47ED8C22-2853-7341-A602-353BC7A98187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Разложение на смещение и разброс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63E282-A94F-9D43-B6B7-BA179DB4CA21}"/>
              </a:ext>
            </a:extLst>
          </p:cNvPr>
          <p:cNvSpPr txBox="1"/>
          <p:nvPr/>
        </p:nvSpPr>
        <p:spPr>
          <a:xfrm>
            <a:off x="539552" y="692150"/>
            <a:ext cx="824191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того, чтобы сравнить оценки можно выбрать любую другую функцию потерь, но у 𝑀𝑆𝐸 есть несколько хороших свойств</a:t>
            </a:r>
          </a:p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𝑀𝑆𝐸 можно представить в виде суммы смещения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 разброса: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/>
              <p:nvPr/>
            </p:nvSpPr>
            <p:spPr>
              <a:xfrm>
                <a:off x="379033" y="2890852"/>
                <a:ext cx="8657463" cy="29664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20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200" b="0" i="1" dirty="0">
                  <a:solidFill>
                    <a:srgbClr val="373737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2⋅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acc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20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200" i="1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solidFill>
                                            <a:srgbClr val="37373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200" b="0" i="1" dirty="0">
                  <a:solidFill>
                    <a:srgbClr val="373737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+2⋅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d>
                        <m:dPr>
                          <m:ctrlP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37373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b="0" i="1" smtClean="0">
                                      <a:solidFill>
                                        <a:srgbClr val="373737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e>
                          </m:d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200" b="0" i="1" smtClean="0">
                              <a:solidFill>
                                <a:srgbClr val="373737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200" b="0" i="1" smtClean="0">
                              <a:solidFill>
                                <a:srgbClr val="BC41A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rgbClr val="BC41A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solidFill>
                                    <a:srgbClr val="BC41A2"/>
                                  </a:solidFill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sz="2200" b="0" i="1" smtClean="0">
                                      <a:solidFill>
                                        <a:srgbClr val="BC41A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b="0" i="1" smtClean="0">
                                          <a:solidFill>
                                            <a:srgbClr val="BC41A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b="0" i="1" smtClean="0">
                                          <a:solidFill>
                                            <a:srgbClr val="BC41A2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US" sz="2200" b="0" i="1" smtClean="0">
                                  <a:solidFill>
                                    <a:srgbClr val="BC41A2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200" b="0" i="1" smtClean="0">
                                  <a:solidFill>
                                    <a:srgbClr val="BC41A2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200" b="0" i="1" smtClean="0">
                              <a:solidFill>
                                <a:srgbClr val="BC41A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</m:oMath>
                  </m:oMathPara>
                </a14:m>
                <a:endParaRPr lang="en-US" sz="2200" b="0" i="1" dirty="0">
                  <a:solidFill>
                    <a:srgbClr val="373737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2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2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200" b="0" i="0" smtClean="0">
                          <a:solidFill>
                            <a:srgbClr val="373737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200" b="0" i="1" smtClean="0">
                              <a:solidFill>
                                <a:srgbClr val="BC41A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200" b="0" i="0" smtClean="0">
                              <a:solidFill>
                                <a:srgbClr val="BC41A2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200" b="0" i="0" smtClean="0">
                              <a:solidFill>
                                <a:srgbClr val="BC41A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200" b="0" i="0" smtClean="0">
                          <a:solidFill>
                            <a:srgbClr val="BC41A2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200" b="0" i="1" smtClean="0">
                              <a:solidFill>
                                <a:srgbClr val="BC41A2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200" b="0" i="1" smtClean="0">
                              <a:solidFill>
                                <a:srgbClr val="BC41A2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200" b="0" i="1" smtClean="0">
                          <a:solidFill>
                            <a:srgbClr val="BC41A2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200" b="0" dirty="0">
                  <a:solidFill>
                    <a:srgbClr val="5E5E5E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90">
                <a:extLst>
                  <a:ext uri="{FF2B5EF4-FFF2-40B4-BE49-F238E27FC236}">
                    <a16:creationId xmlns:a16="http://schemas.microsoft.com/office/drawing/2014/main" id="{43403010-5876-2D46-960A-B48214DCBCA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033" y="2890852"/>
                <a:ext cx="8657463" cy="296645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94528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Несмещённость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93BF67B-1A20-7E43-BC50-9E54010C22B0}"/>
                  </a:ext>
                </a:extLst>
              </p:cNvPr>
              <p:cNvSpPr txBox="1"/>
              <p:nvPr/>
            </p:nvSpPr>
            <p:spPr>
              <a:xfrm>
                <a:off x="539750" y="683262"/>
                <a:ext cx="8253151" cy="17095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457200">
                  <a:spcAft>
                    <a:spcPts val="1800"/>
                  </a:spcAft>
                  <a:buClr>
                    <a:srgbClr val="2557A1"/>
                  </a:buClr>
                  <a:buSzPct val="100000"/>
                  <a:defRPr sz="2500">
                    <a:solidFill>
                      <a:srgbClr val="2459A4"/>
                    </a:solidFill>
                  </a:defRP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несмещённой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если её математическое ожидание равно оцениваемому параметру:</a:t>
                </a:r>
              </a:p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93BF67B-1A20-7E43-BC50-9E54010C22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750" y="683262"/>
                <a:ext cx="8253151" cy="1709507"/>
              </a:xfrm>
              <a:prstGeom prst="rect">
                <a:avLst/>
              </a:prstGeom>
              <a:blipFill>
                <a:blip r:embed="rId4"/>
                <a:stretch>
                  <a:fillRect l="-1077" t="-29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362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2C02BC21-8F1F-C24C-8D43-9B5C28A44DE6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Bias-variance decomposition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96E055-3707-FB4C-8C96-FB48D12AC9EA}"/>
              </a:ext>
            </a:extLst>
          </p:cNvPr>
          <p:cNvSpPr txBox="1"/>
          <p:nvPr/>
        </p:nvSpPr>
        <p:spPr>
          <a:xfrm>
            <a:off x="535305" y="692696"/>
            <a:ext cx="83571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Между смещением и разбросом можно искать компромисс, </a:t>
            </a:r>
            <a:b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это позволяет уменьшить среднеквадратичную ошибку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80">
                <a:extLst>
                  <a:ext uri="{FF2B5EF4-FFF2-40B4-BE49-F238E27FC236}">
                    <a16:creationId xmlns:a16="http://schemas.microsoft.com/office/drawing/2014/main" id="{C0D7C2A9-D03E-0245-96EF-7F44CF12A4D5}"/>
                  </a:ext>
                </a:extLst>
              </p:cNvPr>
              <p:cNvSpPr/>
              <p:nvPr/>
            </p:nvSpPr>
            <p:spPr>
              <a:xfrm>
                <a:off x="1761106" y="1916832"/>
                <a:ext cx="5905571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80">
                <a:extLst>
                  <a:ext uri="{FF2B5EF4-FFF2-40B4-BE49-F238E27FC236}">
                    <a16:creationId xmlns:a16="http://schemas.microsoft.com/office/drawing/2014/main" id="{C0D7C2A9-D03E-0245-96EF-7F44CF12A4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1106" y="1916832"/>
                <a:ext cx="5905571" cy="582147"/>
              </a:xfrm>
              <a:prstGeom prst="rect">
                <a:avLst/>
              </a:prstGeom>
              <a:blipFill>
                <a:blip r:embed="rId4"/>
                <a:stretch>
                  <a:fillRect b="-1276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4665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1" name="Прямоугольник 80">
                <a:extLst>
                  <a:ext uri="{FF2B5EF4-FFF2-40B4-BE49-F238E27FC236}">
                    <a16:creationId xmlns:a16="http://schemas.microsoft.com/office/drawing/2014/main" id="{312F8BE1-69BB-F54D-9BE9-F433D9036AEE}"/>
                  </a:ext>
                </a:extLst>
              </p:cNvPr>
              <p:cNvSpPr/>
              <p:nvPr/>
            </p:nvSpPr>
            <p:spPr>
              <a:xfrm>
                <a:off x="1907704" y="5543911"/>
                <a:ext cx="5754960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1" name="Прямоугольник 80">
                <a:extLst>
                  <a:ext uri="{FF2B5EF4-FFF2-40B4-BE49-F238E27FC236}">
                    <a16:creationId xmlns:a16="http://schemas.microsoft.com/office/drawing/2014/main" id="{312F8BE1-69BB-F54D-9BE9-F433D9036A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5543911"/>
                <a:ext cx="5754960" cy="582147"/>
              </a:xfrm>
              <a:prstGeom prst="rect">
                <a:avLst/>
              </a:prstGeom>
              <a:blipFill>
                <a:blip r:embed="rId4"/>
                <a:stretch>
                  <a:fillRect b="-1304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3" name="Text Box 6">
            <a:extLst>
              <a:ext uri="{FF2B5EF4-FFF2-40B4-BE49-F238E27FC236}">
                <a16:creationId xmlns:a16="http://schemas.microsoft.com/office/drawing/2014/main" id="{5EB10407-C3E2-6345-AFEF-329F316105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9752" y="775586"/>
            <a:ext cx="2649027" cy="81785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Низкий разброс</a:t>
            </a:r>
          </a:p>
        </p:txBody>
      </p:sp>
      <p:sp>
        <p:nvSpPr>
          <p:cNvPr id="94" name="Text Box 6">
            <a:extLst>
              <a:ext uri="{FF2B5EF4-FFF2-40B4-BE49-F238E27FC236}">
                <a16:creationId xmlns:a16="http://schemas.microsoft.com/office/drawing/2014/main" id="{A665DCCC-5423-5147-9867-0CB1D6BD02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767" y="1772816"/>
            <a:ext cx="1898019" cy="70982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Низкое 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смещение</a:t>
            </a:r>
          </a:p>
        </p:txBody>
      </p:sp>
      <p:sp>
        <p:nvSpPr>
          <p:cNvPr id="95" name="Text Box 6">
            <a:extLst>
              <a:ext uri="{FF2B5EF4-FFF2-40B4-BE49-F238E27FC236}">
                <a16:creationId xmlns:a16="http://schemas.microsoft.com/office/drawing/2014/main" id="{6E54AED0-5173-7744-90A9-31585514D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49" y="3848679"/>
            <a:ext cx="1898019" cy="70982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Высокое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смещение</a:t>
            </a:r>
          </a:p>
        </p:txBody>
      </p:sp>
      <p:sp>
        <p:nvSpPr>
          <p:cNvPr id="67" name="Прямоугольник 1">
            <a:extLst>
              <a:ext uri="{FF2B5EF4-FFF2-40B4-BE49-F238E27FC236}">
                <a16:creationId xmlns:a16="http://schemas.microsoft.com/office/drawing/2014/main" id="{F33EE29E-0DD2-3D44-9044-AA7B4ECCA736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Bias-variance decomposition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222" name="Circle">
            <a:extLst>
              <a:ext uri="{FF2B5EF4-FFF2-40B4-BE49-F238E27FC236}">
                <a16:creationId xmlns:a16="http://schemas.microsoft.com/office/drawing/2014/main" id="{5CC070FA-B9E5-0343-A2ED-F31ADA3DA310}"/>
              </a:ext>
            </a:extLst>
          </p:cNvPr>
          <p:cNvSpPr/>
          <p:nvPr/>
        </p:nvSpPr>
        <p:spPr>
          <a:xfrm>
            <a:off x="2843808" y="3501008"/>
            <a:ext cx="1656185" cy="1656184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223" name="Circle">
            <a:extLst>
              <a:ext uri="{FF2B5EF4-FFF2-40B4-BE49-F238E27FC236}">
                <a16:creationId xmlns:a16="http://schemas.microsoft.com/office/drawing/2014/main" id="{63668ED0-B7AF-6B47-9847-A2DCACE65903}"/>
              </a:ext>
            </a:extLst>
          </p:cNvPr>
          <p:cNvSpPr/>
          <p:nvPr/>
        </p:nvSpPr>
        <p:spPr>
          <a:xfrm>
            <a:off x="3013310" y="3670510"/>
            <a:ext cx="1317181" cy="1317180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4" name="Circle">
            <a:extLst>
              <a:ext uri="{FF2B5EF4-FFF2-40B4-BE49-F238E27FC236}">
                <a16:creationId xmlns:a16="http://schemas.microsoft.com/office/drawing/2014/main" id="{25B85D1E-C732-FD4F-8F92-385D4AE8DAC4}"/>
              </a:ext>
            </a:extLst>
          </p:cNvPr>
          <p:cNvSpPr/>
          <p:nvPr/>
        </p:nvSpPr>
        <p:spPr>
          <a:xfrm>
            <a:off x="3184334" y="3841534"/>
            <a:ext cx="975133" cy="975133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225" name="Circle">
            <a:extLst>
              <a:ext uri="{FF2B5EF4-FFF2-40B4-BE49-F238E27FC236}">
                <a16:creationId xmlns:a16="http://schemas.microsoft.com/office/drawing/2014/main" id="{BA972A25-391B-5A4B-B185-AF97EAEC813E}"/>
              </a:ext>
            </a:extLst>
          </p:cNvPr>
          <p:cNvSpPr/>
          <p:nvPr/>
        </p:nvSpPr>
        <p:spPr>
          <a:xfrm>
            <a:off x="3351942" y="4009142"/>
            <a:ext cx="639916" cy="639915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6" name="Circle">
            <a:extLst>
              <a:ext uri="{FF2B5EF4-FFF2-40B4-BE49-F238E27FC236}">
                <a16:creationId xmlns:a16="http://schemas.microsoft.com/office/drawing/2014/main" id="{AFE1D511-ACDA-4846-B11B-0DBEF71C0FFF}"/>
              </a:ext>
            </a:extLst>
          </p:cNvPr>
          <p:cNvSpPr/>
          <p:nvPr/>
        </p:nvSpPr>
        <p:spPr>
          <a:xfrm>
            <a:off x="3517684" y="4174884"/>
            <a:ext cx="308431" cy="30843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7" name="Circle">
            <a:extLst>
              <a:ext uri="{FF2B5EF4-FFF2-40B4-BE49-F238E27FC236}">
                <a16:creationId xmlns:a16="http://schemas.microsoft.com/office/drawing/2014/main" id="{63EE2A53-2E9B-B14E-90B7-7009B7506F2C}"/>
              </a:ext>
            </a:extLst>
          </p:cNvPr>
          <p:cNvSpPr/>
          <p:nvPr/>
        </p:nvSpPr>
        <p:spPr>
          <a:xfrm>
            <a:off x="5652119" y="3501009"/>
            <a:ext cx="1656185" cy="1656184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228" name="Circle">
            <a:extLst>
              <a:ext uri="{FF2B5EF4-FFF2-40B4-BE49-F238E27FC236}">
                <a16:creationId xmlns:a16="http://schemas.microsoft.com/office/drawing/2014/main" id="{764AFE09-08B0-0244-8961-901C53BA02E7}"/>
              </a:ext>
            </a:extLst>
          </p:cNvPr>
          <p:cNvSpPr/>
          <p:nvPr/>
        </p:nvSpPr>
        <p:spPr>
          <a:xfrm>
            <a:off x="5821621" y="3670511"/>
            <a:ext cx="1317181" cy="1317180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29" name="Circle">
            <a:extLst>
              <a:ext uri="{FF2B5EF4-FFF2-40B4-BE49-F238E27FC236}">
                <a16:creationId xmlns:a16="http://schemas.microsoft.com/office/drawing/2014/main" id="{66C6F9FD-D8B0-8E44-86FA-3834C9098989}"/>
              </a:ext>
            </a:extLst>
          </p:cNvPr>
          <p:cNvSpPr/>
          <p:nvPr/>
        </p:nvSpPr>
        <p:spPr>
          <a:xfrm>
            <a:off x="5992645" y="3841535"/>
            <a:ext cx="975133" cy="975133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230" name="Circle">
            <a:extLst>
              <a:ext uri="{FF2B5EF4-FFF2-40B4-BE49-F238E27FC236}">
                <a16:creationId xmlns:a16="http://schemas.microsoft.com/office/drawing/2014/main" id="{591BDDDA-20B8-3145-B1A2-C91271FF5399}"/>
              </a:ext>
            </a:extLst>
          </p:cNvPr>
          <p:cNvSpPr/>
          <p:nvPr/>
        </p:nvSpPr>
        <p:spPr>
          <a:xfrm>
            <a:off x="6160253" y="4009143"/>
            <a:ext cx="639916" cy="639915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1" name="Circle">
            <a:extLst>
              <a:ext uri="{FF2B5EF4-FFF2-40B4-BE49-F238E27FC236}">
                <a16:creationId xmlns:a16="http://schemas.microsoft.com/office/drawing/2014/main" id="{AFCC1038-4848-1042-8A03-2FAB06662F46}"/>
              </a:ext>
            </a:extLst>
          </p:cNvPr>
          <p:cNvSpPr/>
          <p:nvPr/>
        </p:nvSpPr>
        <p:spPr>
          <a:xfrm>
            <a:off x="6325995" y="4174885"/>
            <a:ext cx="308431" cy="30843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2" name="Circle">
            <a:extLst>
              <a:ext uri="{FF2B5EF4-FFF2-40B4-BE49-F238E27FC236}">
                <a16:creationId xmlns:a16="http://schemas.microsoft.com/office/drawing/2014/main" id="{D5556F37-4513-3644-8FD9-0738D13AC4FD}"/>
              </a:ext>
            </a:extLst>
          </p:cNvPr>
          <p:cNvSpPr/>
          <p:nvPr/>
        </p:nvSpPr>
        <p:spPr>
          <a:xfrm>
            <a:off x="2843808" y="1412776"/>
            <a:ext cx="1656185" cy="1656184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233" name="Circle">
            <a:extLst>
              <a:ext uri="{FF2B5EF4-FFF2-40B4-BE49-F238E27FC236}">
                <a16:creationId xmlns:a16="http://schemas.microsoft.com/office/drawing/2014/main" id="{73C65FD6-CCBC-0547-83C0-3CB17D28160C}"/>
              </a:ext>
            </a:extLst>
          </p:cNvPr>
          <p:cNvSpPr/>
          <p:nvPr/>
        </p:nvSpPr>
        <p:spPr>
          <a:xfrm>
            <a:off x="3013310" y="1582278"/>
            <a:ext cx="1317181" cy="1317180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4" name="Circle">
            <a:extLst>
              <a:ext uri="{FF2B5EF4-FFF2-40B4-BE49-F238E27FC236}">
                <a16:creationId xmlns:a16="http://schemas.microsoft.com/office/drawing/2014/main" id="{D9B5050C-914D-6C49-8C04-C2BF09B94029}"/>
              </a:ext>
            </a:extLst>
          </p:cNvPr>
          <p:cNvSpPr/>
          <p:nvPr/>
        </p:nvSpPr>
        <p:spPr>
          <a:xfrm>
            <a:off x="3184334" y="1753302"/>
            <a:ext cx="975133" cy="975133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235" name="Circle">
            <a:extLst>
              <a:ext uri="{FF2B5EF4-FFF2-40B4-BE49-F238E27FC236}">
                <a16:creationId xmlns:a16="http://schemas.microsoft.com/office/drawing/2014/main" id="{46B572DF-2532-A441-B0DE-BB5F1F9E31E9}"/>
              </a:ext>
            </a:extLst>
          </p:cNvPr>
          <p:cNvSpPr/>
          <p:nvPr/>
        </p:nvSpPr>
        <p:spPr>
          <a:xfrm>
            <a:off x="3351942" y="1920910"/>
            <a:ext cx="639916" cy="639915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6" name="Circle">
            <a:extLst>
              <a:ext uri="{FF2B5EF4-FFF2-40B4-BE49-F238E27FC236}">
                <a16:creationId xmlns:a16="http://schemas.microsoft.com/office/drawing/2014/main" id="{2F04116A-9010-2449-8BD7-C7DD64EBB6FD}"/>
              </a:ext>
            </a:extLst>
          </p:cNvPr>
          <p:cNvSpPr/>
          <p:nvPr/>
        </p:nvSpPr>
        <p:spPr>
          <a:xfrm>
            <a:off x="3517684" y="2086652"/>
            <a:ext cx="308431" cy="30843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7" name="Circle">
            <a:extLst>
              <a:ext uri="{FF2B5EF4-FFF2-40B4-BE49-F238E27FC236}">
                <a16:creationId xmlns:a16="http://schemas.microsoft.com/office/drawing/2014/main" id="{896704A5-643D-A341-9CC8-9A9199F83836}"/>
              </a:ext>
            </a:extLst>
          </p:cNvPr>
          <p:cNvSpPr/>
          <p:nvPr/>
        </p:nvSpPr>
        <p:spPr>
          <a:xfrm>
            <a:off x="5652119" y="1412777"/>
            <a:ext cx="1656185" cy="1656184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238" name="Circle">
            <a:extLst>
              <a:ext uri="{FF2B5EF4-FFF2-40B4-BE49-F238E27FC236}">
                <a16:creationId xmlns:a16="http://schemas.microsoft.com/office/drawing/2014/main" id="{3FC82B64-F528-594C-8772-8E71D3E188CD}"/>
              </a:ext>
            </a:extLst>
          </p:cNvPr>
          <p:cNvSpPr/>
          <p:nvPr/>
        </p:nvSpPr>
        <p:spPr>
          <a:xfrm>
            <a:off x="5821621" y="1582279"/>
            <a:ext cx="1317181" cy="1317180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9" name="Circle">
            <a:extLst>
              <a:ext uri="{FF2B5EF4-FFF2-40B4-BE49-F238E27FC236}">
                <a16:creationId xmlns:a16="http://schemas.microsoft.com/office/drawing/2014/main" id="{794981BF-D844-5043-AC9C-64D5C26BEF06}"/>
              </a:ext>
            </a:extLst>
          </p:cNvPr>
          <p:cNvSpPr/>
          <p:nvPr/>
        </p:nvSpPr>
        <p:spPr>
          <a:xfrm>
            <a:off x="5992645" y="1753303"/>
            <a:ext cx="975133" cy="975133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240" name="Circle">
            <a:extLst>
              <a:ext uri="{FF2B5EF4-FFF2-40B4-BE49-F238E27FC236}">
                <a16:creationId xmlns:a16="http://schemas.microsoft.com/office/drawing/2014/main" id="{839E2CC4-41F9-CD46-B5D8-900283FA9CDE}"/>
              </a:ext>
            </a:extLst>
          </p:cNvPr>
          <p:cNvSpPr/>
          <p:nvPr/>
        </p:nvSpPr>
        <p:spPr>
          <a:xfrm>
            <a:off x="6160253" y="1920911"/>
            <a:ext cx="639916" cy="639915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41" name="Circle">
            <a:extLst>
              <a:ext uri="{FF2B5EF4-FFF2-40B4-BE49-F238E27FC236}">
                <a16:creationId xmlns:a16="http://schemas.microsoft.com/office/drawing/2014/main" id="{ECB127A6-9E50-814F-A9A5-07D8C2F590C7}"/>
              </a:ext>
            </a:extLst>
          </p:cNvPr>
          <p:cNvSpPr/>
          <p:nvPr/>
        </p:nvSpPr>
        <p:spPr>
          <a:xfrm>
            <a:off x="6325995" y="2086653"/>
            <a:ext cx="308431" cy="30843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0F9C767E-2EF4-DE4A-A2CC-943300C28D14}"/>
              </a:ext>
            </a:extLst>
          </p:cNvPr>
          <p:cNvGrpSpPr/>
          <p:nvPr/>
        </p:nvGrpSpPr>
        <p:grpSpPr>
          <a:xfrm>
            <a:off x="3488431" y="2076391"/>
            <a:ext cx="337684" cy="288732"/>
            <a:chOff x="7180085" y="2386253"/>
            <a:chExt cx="337684" cy="288732"/>
          </a:xfrm>
          <a:solidFill>
            <a:srgbClr val="C6C0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111FAE7-9D5B-864D-896D-BC3B16CC9E28}"/>
                </a:ext>
              </a:extLst>
            </p:cNvPr>
            <p:cNvSpPr/>
            <p:nvPr/>
          </p:nvSpPr>
          <p:spPr>
            <a:xfrm>
              <a:off x="7280095" y="246426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3B2B33E7-EAFA-A045-AF0F-1A0AD0096ACE}"/>
                </a:ext>
              </a:extLst>
            </p:cNvPr>
            <p:cNvSpPr/>
            <p:nvPr/>
          </p:nvSpPr>
          <p:spPr>
            <a:xfrm>
              <a:off x="7300698" y="238625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3E018A12-5ACD-3941-B511-060F14A453B8}"/>
                </a:ext>
              </a:extLst>
            </p:cNvPr>
            <p:cNvSpPr/>
            <p:nvPr/>
          </p:nvSpPr>
          <p:spPr>
            <a:xfrm>
              <a:off x="7445761" y="250087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EAACAEF6-052E-BF49-B6D7-1F474351913E}"/>
                </a:ext>
              </a:extLst>
            </p:cNvPr>
            <p:cNvSpPr/>
            <p:nvPr/>
          </p:nvSpPr>
          <p:spPr>
            <a:xfrm>
              <a:off x="7211306" y="244888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63C7C57-43B7-FC4E-A192-DD4858F2DCD6}"/>
                </a:ext>
              </a:extLst>
            </p:cNvPr>
            <p:cNvSpPr/>
            <p:nvPr/>
          </p:nvSpPr>
          <p:spPr>
            <a:xfrm>
              <a:off x="7332977" y="251134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713EE5F9-3D99-E847-A19B-195E0376B2CD}"/>
                </a:ext>
              </a:extLst>
            </p:cNvPr>
            <p:cNvSpPr/>
            <p:nvPr/>
          </p:nvSpPr>
          <p:spPr>
            <a:xfrm>
              <a:off x="7233651" y="257759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4E3EE95F-A89F-914A-926E-C75509B7843E}"/>
                </a:ext>
              </a:extLst>
            </p:cNvPr>
            <p:cNvSpPr/>
            <p:nvPr/>
          </p:nvSpPr>
          <p:spPr>
            <a:xfrm>
              <a:off x="7394636" y="243031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8CDDE60F-75A0-4D49-8446-F6B158316B00}"/>
                </a:ext>
              </a:extLst>
            </p:cNvPr>
            <p:cNvSpPr/>
            <p:nvPr/>
          </p:nvSpPr>
          <p:spPr>
            <a:xfrm>
              <a:off x="7180085" y="252700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0E9A7BBB-4D7D-0F41-89E7-7C989D216390}"/>
                </a:ext>
              </a:extLst>
            </p:cNvPr>
            <p:cNvSpPr/>
            <p:nvPr/>
          </p:nvSpPr>
          <p:spPr>
            <a:xfrm>
              <a:off x="7327734" y="260297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6" name="Oval 305">
              <a:extLst>
                <a:ext uri="{FF2B5EF4-FFF2-40B4-BE49-F238E27FC236}">
                  <a16:creationId xmlns:a16="http://schemas.microsoft.com/office/drawing/2014/main" id="{3B291D18-4349-064B-BA62-C5AE2BE0BE1C}"/>
                </a:ext>
              </a:extLst>
            </p:cNvPr>
            <p:cNvSpPr/>
            <p:nvPr/>
          </p:nvSpPr>
          <p:spPr>
            <a:xfrm>
              <a:off x="7404514" y="255247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07" name="Group 306">
            <a:extLst>
              <a:ext uri="{FF2B5EF4-FFF2-40B4-BE49-F238E27FC236}">
                <a16:creationId xmlns:a16="http://schemas.microsoft.com/office/drawing/2014/main" id="{3A29BCD1-DC32-8640-9AB5-ED78D8B45642}"/>
              </a:ext>
            </a:extLst>
          </p:cNvPr>
          <p:cNvGrpSpPr/>
          <p:nvPr/>
        </p:nvGrpSpPr>
        <p:grpSpPr>
          <a:xfrm>
            <a:off x="3488431" y="3636473"/>
            <a:ext cx="337684" cy="288732"/>
            <a:chOff x="7180085" y="2386253"/>
            <a:chExt cx="337684" cy="288732"/>
          </a:xfrm>
          <a:solidFill>
            <a:srgbClr val="C6C0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308" name="Oval 307">
              <a:extLst>
                <a:ext uri="{FF2B5EF4-FFF2-40B4-BE49-F238E27FC236}">
                  <a16:creationId xmlns:a16="http://schemas.microsoft.com/office/drawing/2014/main" id="{F8337434-5E2D-524C-BADF-E12981F55038}"/>
                </a:ext>
              </a:extLst>
            </p:cNvPr>
            <p:cNvSpPr/>
            <p:nvPr/>
          </p:nvSpPr>
          <p:spPr>
            <a:xfrm>
              <a:off x="7280095" y="246426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09" name="Oval 308">
              <a:extLst>
                <a:ext uri="{FF2B5EF4-FFF2-40B4-BE49-F238E27FC236}">
                  <a16:creationId xmlns:a16="http://schemas.microsoft.com/office/drawing/2014/main" id="{C426E3DA-F7E8-704B-BF46-C137FC788430}"/>
                </a:ext>
              </a:extLst>
            </p:cNvPr>
            <p:cNvSpPr/>
            <p:nvPr/>
          </p:nvSpPr>
          <p:spPr>
            <a:xfrm>
              <a:off x="7300698" y="238625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87F822E4-7CCC-5949-99E3-6173E38FB82C}"/>
                </a:ext>
              </a:extLst>
            </p:cNvPr>
            <p:cNvSpPr/>
            <p:nvPr/>
          </p:nvSpPr>
          <p:spPr>
            <a:xfrm>
              <a:off x="7445761" y="250087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007B9D1D-59BA-B64F-9937-B9F39E6EC9D5}"/>
                </a:ext>
              </a:extLst>
            </p:cNvPr>
            <p:cNvSpPr/>
            <p:nvPr/>
          </p:nvSpPr>
          <p:spPr>
            <a:xfrm>
              <a:off x="7211306" y="244888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367C12EC-FFC2-8040-A9AF-9B70D4089947}"/>
                </a:ext>
              </a:extLst>
            </p:cNvPr>
            <p:cNvSpPr/>
            <p:nvPr/>
          </p:nvSpPr>
          <p:spPr>
            <a:xfrm>
              <a:off x="7332977" y="251134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F44C4139-A4CC-7A45-B09D-D1CB3BCB4F66}"/>
                </a:ext>
              </a:extLst>
            </p:cNvPr>
            <p:cNvSpPr/>
            <p:nvPr/>
          </p:nvSpPr>
          <p:spPr>
            <a:xfrm>
              <a:off x="7233651" y="257759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4" name="Oval 313">
              <a:extLst>
                <a:ext uri="{FF2B5EF4-FFF2-40B4-BE49-F238E27FC236}">
                  <a16:creationId xmlns:a16="http://schemas.microsoft.com/office/drawing/2014/main" id="{4FE0727F-AE4C-3342-BEB4-74858949E83E}"/>
                </a:ext>
              </a:extLst>
            </p:cNvPr>
            <p:cNvSpPr/>
            <p:nvPr/>
          </p:nvSpPr>
          <p:spPr>
            <a:xfrm>
              <a:off x="7394636" y="2430319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67F18F49-71F4-3745-B686-EAAF792DD5F6}"/>
                </a:ext>
              </a:extLst>
            </p:cNvPr>
            <p:cNvSpPr/>
            <p:nvPr/>
          </p:nvSpPr>
          <p:spPr>
            <a:xfrm>
              <a:off x="7180085" y="252700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6" name="Oval 315">
              <a:extLst>
                <a:ext uri="{FF2B5EF4-FFF2-40B4-BE49-F238E27FC236}">
                  <a16:creationId xmlns:a16="http://schemas.microsoft.com/office/drawing/2014/main" id="{DB899FEB-A13D-B24E-B186-984294AABBB1}"/>
                </a:ext>
              </a:extLst>
            </p:cNvPr>
            <p:cNvSpPr/>
            <p:nvPr/>
          </p:nvSpPr>
          <p:spPr>
            <a:xfrm>
              <a:off x="7327734" y="2602977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17" name="Oval 316">
              <a:extLst>
                <a:ext uri="{FF2B5EF4-FFF2-40B4-BE49-F238E27FC236}">
                  <a16:creationId xmlns:a16="http://schemas.microsoft.com/office/drawing/2014/main" id="{3666E62A-2EB8-C649-8A2D-3F220B604C33}"/>
                </a:ext>
              </a:extLst>
            </p:cNvPr>
            <p:cNvSpPr/>
            <p:nvPr/>
          </p:nvSpPr>
          <p:spPr>
            <a:xfrm>
              <a:off x="7404514" y="255247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3A52560E-9500-B74A-916B-8D881B6FAD63}"/>
              </a:ext>
            </a:extLst>
          </p:cNvPr>
          <p:cNvGrpSpPr/>
          <p:nvPr/>
        </p:nvGrpSpPr>
        <p:grpSpPr>
          <a:xfrm>
            <a:off x="6175120" y="2014606"/>
            <a:ext cx="538176" cy="471736"/>
            <a:chOff x="1996380" y="1791550"/>
            <a:chExt cx="538176" cy="471736"/>
          </a:xfrm>
          <a:solidFill>
            <a:srgbClr val="C6C0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319" name="Oval 318">
              <a:extLst>
                <a:ext uri="{FF2B5EF4-FFF2-40B4-BE49-F238E27FC236}">
                  <a16:creationId xmlns:a16="http://schemas.microsoft.com/office/drawing/2014/main" id="{80488AF8-1DEA-C14C-8C89-82E7397E6587}"/>
                </a:ext>
              </a:extLst>
            </p:cNvPr>
            <p:cNvSpPr/>
            <p:nvPr/>
          </p:nvSpPr>
          <p:spPr>
            <a:xfrm>
              <a:off x="2123915" y="181959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5FE22CE2-E66E-2B40-9136-602397AEC323}"/>
                </a:ext>
              </a:extLst>
            </p:cNvPr>
            <p:cNvSpPr/>
            <p:nvPr/>
          </p:nvSpPr>
          <p:spPr>
            <a:xfrm>
              <a:off x="2276315" y="197199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42E0CFA6-56FA-964A-89D7-36E193D781C8}"/>
                </a:ext>
              </a:extLst>
            </p:cNvPr>
            <p:cNvSpPr/>
            <p:nvPr/>
          </p:nvSpPr>
          <p:spPr>
            <a:xfrm>
              <a:off x="2430519" y="219127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2" name="Oval 321">
              <a:extLst>
                <a:ext uri="{FF2B5EF4-FFF2-40B4-BE49-F238E27FC236}">
                  <a16:creationId xmlns:a16="http://schemas.microsoft.com/office/drawing/2014/main" id="{FFA1BD6B-7CB7-C849-95C0-9746354C68B9}"/>
                </a:ext>
              </a:extLst>
            </p:cNvPr>
            <p:cNvSpPr/>
            <p:nvPr/>
          </p:nvSpPr>
          <p:spPr>
            <a:xfrm>
              <a:off x="1996380" y="197997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3" name="Oval 322">
              <a:extLst>
                <a:ext uri="{FF2B5EF4-FFF2-40B4-BE49-F238E27FC236}">
                  <a16:creationId xmlns:a16="http://schemas.microsoft.com/office/drawing/2014/main" id="{C02DD375-F3BF-F443-9224-21A04868970C}"/>
                </a:ext>
              </a:extLst>
            </p:cNvPr>
            <p:cNvSpPr/>
            <p:nvPr/>
          </p:nvSpPr>
          <p:spPr>
            <a:xfrm>
              <a:off x="2277925" y="179155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A1BF0254-3767-7144-8C43-75C135777F19}"/>
                </a:ext>
              </a:extLst>
            </p:cNvPr>
            <p:cNvSpPr/>
            <p:nvPr/>
          </p:nvSpPr>
          <p:spPr>
            <a:xfrm>
              <a:off x="2141487" y="196393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5" name="Oval 324">
              <a:extLst>
                <a:ext uri="{FF2B5EF4-FFF2-40B4-BE49-F238E27FC236}">
                  <a16:creationId xmlns:a16="http://schemas.microsoft.com/office/drawing/2014/main" id="{2EB5D89D-5E4E-704E-BCCE-F5A81FA3EEC5}"/>
                </a:ext>
              </a:extLst>
            </p:cNvPr>
            <p:cNvSpPr/>
            <p:nvPr/>
          </p:nvSpPr>
          <p:spPr>
            <a:xfrm>
              <a:off x="2462548" y="187790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6" name="Oval 325">
              <a:extLst>
                <a:ext uri="{FF2B5EF4-FFF2-40B4-BE49-F238E27FC236}">
                  <a16:creationId xmlns:a16="http://schemas.microsoft.com/office/drawing/2014/main" id="{4AAA4D9E-5250-9E44-BA1B-BB3C33751AD6}"/>
                </a:ext>
              </a:extLst>
            </p:cNvPr>
            <p:cNvSpPr/>
            <p:nvPr/>
          </p:nvSpPr>
          <p:spPr>
            <a:xfrm>
              <a:off x="2276315" y="211927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7" name="Oval 326">
              <a:extLst>
                <a:ext uri="{FF2B5EF4-FFF2-40B4-BE49-F238E27FC236}">
                  <a16:creationId xmlns:a16="http://schemas.microsoft.com/office/drawing/2014/main" id="{01C684FE-F84F-3D40-AC14-CBDE0047A7F7}"/>
                </a:ext>
              </a:extLst>
            </p:cNvPr>
            <p:cNvSpPr/>
            <p:nvPr/>
          </p:nvSpPr>
          <p:spPr>
            <a:xfrm>
              <a:off x="2462548" y="202703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28" name="Oval 327">
              <a:extLst>
                <a:ext uri="{FF2B5EF4-FFF2-40B4-BE49-F238E27FC236}">
                  <a16:creationId xmlns:a16="http://schemas.microsoft.com/office/drawing/2014/main" id="{2CE87D80-36EE-BB48-8D83-4DE952EEFD35}"/>
                </a:ext>
              </a:extLst>
            </p:cNvPr>
            <p:cNvSpPr/>
            <p:nvPr/>
          </p:nvSpPr>
          <p:spPr>
            <a:xfrm>
              <a:off x="2344017" y="189420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329" name="Group 328">
            <a:extLst>
              <a:ext uri="{FF2B5EF4-FFF2-40B4-BE49-F238E27FC236}">
                <a16:creationId xmlns:a16="http://schemas.microsoft.com/office/drawing/2014/main" id="{1D07865A-54D0-AA47-9A4D-0697D5E6CEBE}"/>
              </a:ext>
            </a:extLst>
          </p:cNvPr>
          <p:cNvGrpSpPr/>
          <p:nvPr/>
        </p:nvGrpSpPr>
        <p:grpSpPr>
          <a:xfrm>
            <a:off x="5861472" y="3696159"/>
            <a:ext cx="538176" cy="471736"/>
            <a:chOff x="1996380" y="1791550"/>
            <a:chExt cx="538176" cy="471736"/>
          </a:xfrm>
          <a:solidFill>
            <a:srgbClr val="C6C000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330" name="Oval 329">
              <a:extLst>
                <a:ext uri="{FF2B5EF4-FFF2-40B4-BE49-F238E27FC236}">
                  <a16:creationId xmlns:a16="http://schemas.microsoft.com/office/drawing/2014/main" id="{90DBEC79-7E02-7340-92B0-7FAE283A16A6}"/>
                </a:ext>
              </a:extLst>
            </p:cNvPr>
            <p:cNvSpPr/>
            <p:nvPr/>
          </p:nvSpPr>
          <p:spPr>
            <a:xfrm>
              <a:off x="2123915" y="181959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25355053-06CC-B546-895F-67F279DC5C31}"/>
                </a:ext>
              </a:extLst>
            </p:cNvPr>
            <p:cNvSpPr/>
            <p:nvPr/>
          </p:nvSpPr>
          <p:spPr>
            <a:xfrm>
              <a:off x="2276315" y="1971995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C5CAF687-7DEF-4249-AB65-2C165B7F4B62}"/>
                </a:ext>
              </a:extLst>
            </p:cNvPr>
            <p:cNvSpPr/>
            <p:nvPr/>
          </p:nvSpPr>
          <p:spPr>
            <a:xfrm>
              <a:off x="2430519" y="2191278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BE6B3EAD-195B-4E4F-BCCA-B2CA15691830}"/>
                </a:ext>
              </a:extLst>
            </p:cNvPr>
            <p:cNvSpPr/>
            <p:nvPr/>
          </p:nvSpPr>
          <p:spPr>
            <a:xfrm>
              <a:off x="1996380" y="197997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4" name="Oval 333">
              <a:extLst>
                <a:ext uri="{FF2B5EF4-FFF2-40B4-BE49-F238E27FC236}">
                  <a16:creationId xmlns:a16="http://schemas.microsoft.com/office/drawing/2014/main" id="{129CD692-4455-F34E-94C9-CBA52DBDB235}"/>
                </a:ext>
              </a:extLst>
            </p:cNvPr>
            <p:cNvSpPr/>
            <p:nvPr/>
          </p:nvSpPr>
          <p:spPr>
            <a:xfrm>
              <a:off x="2277925" y="179155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5" name="Oval 334">
              <a:extLst>
                <a:ext uri="{FF2B5EF4-FFF2-40B4-BE49-F238E27FC236}">
                  <a16:creationId xmlns:a16="http://schemas.microsoft.com/office/drawing/2014/main" id="{842C7ADD-186A-104F-A285-F11FA0151FA9}"/>
                </a:ext>
              </a:extLst>
            </p:cNvPr>
            <p:cNvSpPr/>
            <p:nvPr/>
          </p:nvSpPr>
          <p:spPr>
            <a:xfrm>
              <a:off x="2141487" y="1963933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5FDF7E64-BAE4-8648-8350-3405399EAA92}"/>
                </a:ext>
              </a:extLst>
            </p:cNvPr>
            <p:cNvSpPr/>
            <p:nvPr/>
          </p:nvSpPr>
          <p:spPr>
            <a:xfrm>
              <a:off x="2462548" y="1877904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EB99FFCE-3C67-E544-97CD-E7EBD5DF11E2}"/>
                </a:ext>
              </a:extLst>
            </p:cNvPr>
            <p:cNvSpPr/>
            <p:nvPr/>
          </p:nvSpPr>
          <p:spPr>
            <a:xfrm>
              <a:off x="2276315" y="211927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14DB6302-8965-6F41-833F-5E00A9029384}"/>
                </a:ext>
              </a:extLst>
            </p:cNvPr>
            <p:cNvSpPr/>
            <p:nvPr/>
          </p:nvSpPr>
          <p:spPr>
            <a:xfrm>
              <a:off x="2462548" y="2027030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339" name="Oval 338">
              <a:extLst>
                <a:ext uri="{FF2B5EF4-FFF2-40B4-BE49-F238E27FC236}">
                  <a16:creationId xmlns:a16="http://schemas.microsoft.com/office/drawing/2014/main" id="{E6B87730-06D4-4C42-8476-9A4CC33781E7}"/>
                </a:ext>
              </a:extLst>
            </p:cNvPr>
            <p:cNvSpPr/>
            <p:nvPr/>
          </p:nvSpPr>
          <p:spPr>
            <a:xfrm>
              <a:off x="2344017" y="1894206"/>
              <a:ext cx="72008" cy="72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sp>
        <p:nvSpPr>
          <p:cNvPr id="72" name="Text Box 6">
            <a:extLst>
              <a:ext uri="{FF2B5EF4-FFF2-40B4-BE49-F238E27FC236}">
                <a16:creationId xmlns:a16="http://schemas.microsoft.com/office/drawing/2014/main" id="{1AC776C2-8E14-4A49-9D23-FA32527A74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2040" y="775586"/>
            <a:ext cx="3046165" cy="81785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b="1" dirty="0">
                <a:solidFill>
                  <a:srgbClr val="373737"/>
                </a:solidFill>
                <a:latin typeface="Myriad pro"/>
              </a:rPr>
              <a:t>Высокий разброс</a:t>
            </a:r>
          </a:p>
        </p:txBody>
      </p:sp>
    </p:spTree>
    <p:extLst>
      <p:ext uri="{BB962C8B-B14F-4D97-AF65-F5344CB8AC3E}">
        <p14:creationId xmlns:p14="http://schemas.microsoft.com/office/powerpoint/2010/main" val="589013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>
            <a:extLst>
              <a:ext uri="{FF2B5EF4-FFF2-40B4-BE49-F238E27FC236}">
                <a16:creationId xmlns:a16="http://schemas.microsoft.com/office/drawing/2014/main" id="{DCC16C31-5995-D847-99B5-992D11E6C4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536" y="789594"/>
            <a:ext cx="3672408" cy="88180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dirty="0">
                <a:solidFill>
                  <a:srgbClr val="373737"/>
                </a:solidFill>
                <a:latin typeface="Myriad pro"/>
              </a:rPr>
              <a:t>Высокое</a:t>
            </a:r>
            <a:r>
              <a:rPr lang="en-US" altLang="ru-RU" sz="2400" dirty="0">
                <a:solidFill>
                  <a:srgbClr val="373737"/>
                </a:solidFill>
                <a:latin typeface="Myriad pro"/>
              </a:rPr>
              <a:t> </a:t>
            </a:r>
            <a:r>
              <a:rPr lang="ru-RU" altLang="ru-RU" sz="2400" dirty="0">
                <a:solidFill>
                  <a:srgbClr val="373737"/>
                </a:solidFill>
                <a:latin typeface="Myriad pro"/>
              </a:rPr>
              <a:t>смещение</a:t>
            </a:r>
            <a:r>
              <a:rPr lang="en-US" altLang="ru-RU" sz="2400" dirty="0">
                <a:solidFill>
                  <a:srgbClr val="373737"/>
                </a:solidFill>
                <a:latin typeface="Myriad pro"/>
              </a:rPr>
              <a:t> </a:t>
            </a:r>
            <a:r>
              <a:rPr lang="ru-RU" altLang="ru-RU" sz="2400" dirty="0">
                <a:solidFill>
                  <a:srgbClr val="373737"/>
                </a:solidFill>
                <a:latin typeface="Myriad pro"/>
              </a:rPr>
              <a:t>сильно снизило разброс</a:t>
            </a:r>
          </a:p>
        </p:txBody>
      </p:sp>
      <p:sp>
        <p:nvSpPr>
          <p:cNvPr id="9" name="Прямоугольник 1">
            <a:extLst>
              <a:ext uri="{FF2B5EF4-FFF2-40B4-BE49-F238E27FC236}">
                <a16:creationId xmlns:a16="http://schemas.microsoft.com/office/drawing/2014/main" id="{7806D146-884F-F24C-8344-63C4187765B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Bias-variance decomposition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11" name="Text Box 6">
            <a:extLst>
              <a:ext uri="{FF2B5EF4-FFF2-40B4-BE49-F238E27FC236}">
                <a16:creationId xmlns:a16="http://schemas.microsoft.com/office/drawing/2014/main" id="{D8AC0211-8631-0A4E-AE6D-048156F20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8142" y="620688"/>
            <a:ext cx="2376266" cy="121962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altLang="ru-RU" sz="2400" b="1" dirty="0">
              <a:solidFill>
                <a:srgbClr val="28516A"/>
              </a:solidFill>
              <a:latin typeface="Myriad pro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dirty="0">
                <a:solidFill>
                  <a:srgbClr val="28516A"/>
                </a:solidFill>
                <a:latin typeface="Myriad pro"/>
              </a:rPr>
              <a:t>Низкое </a:t>
            </a:r>
            <a:r>
              <a:rPr lang="en-US" altLang="ru-RU" sz="2400" dirty="0">
                <a:solidFill>
                  <a:srgbClr val="28516A"/>
                </a:solidFill>
                <a:latin typeface="Myriad pro"/>
              </a:rPr>
              <a:t>MSE</a:t>
            </a:r>
            <a:endParaRPr lang="ru-RU" altLang="ru-RU" sz="2400" dirty="0">
              <a:solidFill>
                <a:srgbClr val="28516A"/>
              </a:solidFill>
              <a:latin typeface="Myriad pro"/>
            </a:endParaRPr>
          </a:p>
        </p:txBody>
      </p:sp>
      <p:sp>
        <p:nvSpPr>
          <p:cNvPr id="12" name="размер словаря">
            <a:extLst>
              <a:ext uri="{FF2B5EF4-FFF2-40B4-BE49-F238E27FC236}">
                <a16:creationId xmlns:a16="http://schemas.microsoft.com/office/drawing/2014/main" id="{A3E261F1-0798-D74D-86E8-CFF4E26F32B5}"/>
              </a:ext>
            </a:extLst>
          </p:cNvPr>
          <p:cNvSpPr/>
          <p:nvPr/>
        </p:nvSpPr>
        <p:spPr>
          <a:xfrm>
            <a:off x="4299064" y="789594"/>
            <a:ext cx="1713096" cy="881809"/>
          </a:xfrm>
          <a:prstGeom prst="rightArrow">
            <a:avLst>
              <a:gd name="adj1" fmla="val 51971"/>
              <a:gd name="adj2" fmla="val 51786"/>
            </a:avLst>
          </a:prstGeom>
          <a:solidFill>
            <a:srgbClr val="ABB6CA"/>
          </a:solidFill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 anchor="ctr"/>
          <a:lstStyle>
            <a:lvl1pPr algn="ctr" defTabSz="412750">
              <a:lnSpc>
                <a:spcPct val="10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lvl1pPr>
          </a:lstStyle>
          <a:p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80">
                <a:extLst>
                  <a:ext uri="{FF2B5EF4-FFF2-40B4-BE49-F238E27FC236}">
                    <a16:creationId xmlns:a16="http://schemas.microsoft.com/office/drawing/2014/main" id="{8937F931-F5A0-404D-8F8C-5E14B950A00C}"/>
                  </a:ext>
                </a:extLst>
              </p:cNvPr>
              <p:cNvSpPr/>
              <p:nvPr/>
            </p:nvSpPr>
            <p:spPr>
              <a:xfrm>
                <a:off x="1907704" y="5543911"/>
                <a:ext cx="5754960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80">
                <a:extLst>
                  <a:ext uri="{FF2B5EF4-FFF2-40B4-BE49-F238E27FC236}">
                    <a16:creationId xmlns:a16="http://schemas.microsoft.com/office/drawing/2014/main" id="{8937F931-F5A0-404D-8F8C-5E14B950A00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5543911"/>
                <a:ext cx="5754960" cy="582147"/>
              </a:xfrm>
              <a:prstGeom prst="rect">
                <a:avLst/>
              </a:prstGeom>
              <a:blipFill>
                <a:blip r:embed="rId5"/>
                <a:stretch>
                  <a:fillRect b="-1304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1">
            <a:extLst>
              <a:ext uri="{FF2B5EF4-FFF2-40B4-BE49-F238E27FC236}">
                <a16:creationId xmlns:a16="http://schemas.microsoft.com/office/drawing/2014/main" id="{30580220-088F-B347-BFB2-7F02B2E40D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5096" y="1910543"/>
            <a:ext cx="6064291" cy="365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93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>
            <a:extLst>
              <a:ext uri="{FF2B5EF4-FFF2-40B4-BE49-F238E27FC236}">
                <a16:creationId xmlns:a16="http://schemas.microsoft.com/office/drawing/2014/main" id="{DCC16C31-5995-D847-99B5-992D11E6C4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536" y="789594"/>
            <a:ext cx="3672408" cy="88180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dirty="0">
                <a:solidFill>
                  <a:srgbClr val="373737"/>
                </a:solidFill>
                <a:latin typeface="Myriad pro"/>
              </a:rPr>
              <a:t>Несмещённая оценка 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dirty="0">
                <a:solidFill>
                  <a:srgbClr val="373737"/>
                </a:solidFill>
                <a:latin typeface="Myriad pro"/>
              </a:rPr>
              <a:t>с высокой дисперсией</a:t>
            </a:r>
          </a:p>
        </p:txBody>
      </p:sp>
      <p:sp>
        <p:nvSpPr>
          <p:cNvPr id="9" name="Прямоугольник 1">
            <a:extLst>
              <a:ext uri="{FF2B5EF4-FFF2-40B4-BE49-F238E27FC236}">
                <a16:creationId xmlns:a16="http://schemas.microsoft.com/office/drawing/2014/main" id="{7806D146-884F-F24C-8344-63C4187765B0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Bias-variance decomposition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11" name="Text Box 6">
            <a:extLst>
              <a:ext uri="{FF2B5EF4-FFF2-40B4-BE49-F238E27FC236}">
                <a16:creationId xmlns:a16="http://schemas.microsoft.com/office/drawing/2014/main" id="{D8AC0211-8631-0A4E-AE6D-048156F20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8142" y="620688"/>
            <a:ext cx="2376266" cy="121962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altLang="ru-RU" sz="2400" b="1" dirty="0">
              <a:solidFill>
                <a:srgbClr val="28516A"/>
              </a:solidFill>
              <a:latin typeface="Myriad pro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2400" dirty="0">
                <a:solidFill>
                  <a:srgbClr val="28516A"/>
                </a:solidFill>
                <a:latin typeface="Myriad pro"/>
              </a:rPr>
              <a:t>Высокое </a:t>
            </a:r>
            <a:r>
              <a:rPr lang="en-US" altLang="ru-RU" sz="2400" dirty="0">
                <a:solidFill>
                  <a:srgbClr val="28516A"/>
                </a:solidFill>
                <a:latin typeface="Myriad pro"/>
              </a:rPr>
              <a:t>MSE</a:t>
            </a:r>
            <a:endParaRPr lang="ru-RU" altLang="ru-RU" sz="2400" dirty="0">
              <a:solidFill>
                <a:srgbClr val="28516A"/>
              </a:solidFill>
              <a:latin typeface="Myriad pro"/>
            </a:endParaRPr>
          </a:p>
        </p:txBody>
      </p:sp>
      <p:sp>
        <p:nvSpPr>
          <p:cNvPr id="12" name="размер словаря">
            <a:extLst>
              <a:ext uri="{FF2B5EF4-FFF2-40B4-BE49-F238E27FC236}">
                <a16:creationId xmlns:a16="http://schemas.microsoft.com/office/drawing/2014/main" id="{A3E261F1-0798-D74D-86E8-CFF4E26F32B5}"/>
              </a:ext>
            </a:extLst>
          </p:cNvPr>
          <p:cNvSpPr/>
          <p:nvPr/>
        </p:nvSpPr>
        <p:spPr>
          <a:xfrm>
            <a:off x="4299064" y="789594"/>
            <a:ext cx="1713096" cy="881809"/>
          </a:xfrm>
          <a:prstGeom prst="rightArrow">
            <a:avLst>
              <a:gd name="adj1" fmla="val 51971"/>
              <a:gd name="adj2" fmla="val 51786"/>
            </a:avLst>
          </a:prstGeom>
          <a:solidFill>
            <a:srgbClr val="ABB6CA"/>
          </a:solidFill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 anchor="ctr"/>
          <a:lstStyle>
            <a:lvl1pPr algn="ctr" defTabSz="412750">
              <a:lnSpc>
                <a:spcPct val="10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MyriadPro-Regular"/>
                <a:ea typeface="MyriadPro-Regular"/>
                <a:cs typeface="MyriadPro-Regular"/>
                <a:sym typeface="MyriadPro-Regular"/>
              </a:defRPr>
            </a:lvl1pPr>
          </a:lstStyle>
          <a:p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80">
                <a:extLst>
                  <a:ext uri="{FF2B5EF4-FFF2-40B4-BE49-F238E27FC236}">
                    <a16:creationId xmlns:a16="http://schemas.microsoft.com/office/drawing/2014/main" id="{618B8273-2239-B34B-AD01-8A28322EED5A}"/>
                  </a:ext>
                </a:extLst>
              </p:cNvPr>
              <p:cNvSpPr/>
              <p:nvPr/>
            </p:nvSpPr>
            <p:spPr>
              <a:xfrm>
                <a:off x="1907704" y="5543911"/>
                <a:ext cx="5754960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8" name="Прямоугольник 80">
                <a:extLst>
                  <a:ext uri="{FF2B5EF4-FFF2-40B4-BE49-F238E27FC236}">
                    <a16:creationId xmlns:a16="http://schemas.microsoft.com/office/drawing/2014/main" id="{618B8273-2239-B34B-AD01-8A28322EED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5543911"/>
                <a:ext cx="5754960" cy="582147"/>
              </a:xfrm>
              <a:prstGeom prst="rect">
                <a:avLst/>
              </a:prstGeom>
              <a:blipFill>
                <a:blip r:embed="rId5"/>
                <a:stretch>
                  <a:fillRect b="-1304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1">
            <a:extLst>
              <a:ext uri="{FF2B5EF4-FFF2-40B4-BE49-F238E27FC236}">
                <a16:creationId xmlns:a16="http://schemas.microsoft.com/office/drawing/2014/main" id="{87807E91-93F6-4E44-907D-5D2D9FBB25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6658" y="1920497"/>
            <a:ext cx="6064291" cy="365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25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1D3B7BE5-E310-DC45-BC13-43CEE9016594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Bias-variance decomposition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80">
                <a:extLst>
                  <a:ext uri="{FF2B5EF4-FFF2-40B4-BE49-F238E27FC236}">
                    <a16:creationId xmlns:a16="http://schemas.microsoft.com/office/drawing/2014/main" id="{72E924C2-E624-9C48-BC6F-0506FC9D6F9A}"/>
                  </a:ext>
                </a:extLst>
              </p:cNvPr>
              <p:cNvSpPr/>
              <p:nvPr/>
            </p:nvSpPr>
            <p:spPr>
              <a:xfrm>
                <a:off x="1907704" y="5543911"/>
                <a:ext cx="5754960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80">
                <a:extLst>
                  <a:ext uri="{FF2B5EF4-FFF2-40B4-BE49-F238E27FC236}">
                    <a16:creationId xmlns:a16="http://schemas.microsoft.com/office/drawing/2014/main" id="{72E924C2-E624-9C48-BC6F-0506FC9D6F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5543911"/>
                <a:ext cx="5754960" cy="582147"/>
              </a:xfrm>
              <a:prstGeom prst="rect">
                <a:avLst/>
              </a:prstGeom>
              <a:blipFill>
                <a:blip r:embed="rId5"/>
                <a:stretch>
                  <a:fillRect b="-1304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Рисунок 2">
            <a:extLst>
              <a:ext uri="{FF2B5EF4-FFF2-40B4-BE49-F238E27FC236}">
                <a16:creationId xmlns:a16="http://schemas.microsoft.com/office/drawing/2014/main" id="{2BA07E5E-9B16-CD4F-AC5B-1977AF2DD0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7664" y="805409"/>
            <a:ext cx="5898976" cy="470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91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95536" y="116632"/>
            <a:ext cx="8568952" cy="6264696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pPr algn="ctr"/>
            <a:r>
              <a:rPr lang="ru-RU" altLang="ru-RU" dirty="0"/>
              <a:t>Эффективность оценок</a:t>
            </a:r>
          </a:p>
        </p:txBody>
      </p:sp>
    </p:spTree>
    <p:extLst>
      <p:ext uri="{BB962C8B-B14F-4D97-AF65-F5344CB8AC3E}">
        <p14:creationId xmlns:p14="http://schemas.microsoft.com/office/powerpoint/2010/main" val="1770230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4B0D8E16-FED1-CE4C-978B-42CE8C6B6CD8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97B76B-B9F3-9147-9120-8A2BF9302939}"/>
                  </a:ext>
                </a:extLst>
              </p:cNvPr>
              <p:cNvSpPr txBox="1"/>
              <p:nvPr/>
            </p:nvSpPr>
            <p:spPr>
              <a:xfrm>
                <a:off x="539552" y="692150"/>
                <a:ext cx="8241918" cy="24288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Между смещением и разбросом можно искать компромисс, это позволяет уменьшить среднеквадратичную ошибку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97B76B-B9F3-9147-9120-8A2BF93029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150"/>
                <a:ext cx="8241918" cy="2428806"/>
              </a:xfrm>
              <a:prstGeom prst="rect">
                <a:avLst/>
              </a:prstGeom>
              <a:blipFill>
                <a:blip r:embed="rId4"/>
                <a:stretch>
                  <a:fillRect l="-923" t="-2083" r="-61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59773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4B0D8E16-FED1-CE4C-978B-42CE8C6B6CD8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C16EA1-6703-AC47-8458-62C17822204A}"/>
                  </a:ext>
                </a:extLst>
              </p:cNvPr>
              <p:cNvSpPr txBox="1"/>
              <p:nvPr/>
            </p:nvSpPr>
            <p:spPr>
              <a:xfrm>
                <a:off x="539552" y="692150"/>
                <a:ext cx="8241918" cy="3167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Между смещением и разбросом можно искать компромисс, это позволяет уменьшить среднеквадратичную ошибку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классе всех возможных оценок наилучшей в смысле среднеквадратического подхода не существует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C16EA1-6703-AC47-8458-62C1782220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150"/>
                <a:ext cx="8241918" cy="3167470"/>
              </a:xfrm>
              <a:prstGeom prst="rect">
                <a:avLst/>
              </a:prstGeom>
              <a:blipFill>
                <a:blip r:embed="rId4"/>
                <a:stretch>
                  <a:fillRect l="-923" t="-1600" r="-61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289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4B0D8E16-FED1-CE4C-978B-42CE8C6B6CD8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FEF3C97-D537-2448-BD36-70DB2AAD57DE}"/>
                  </a:ext>
                </a:extLst>
              </p:cNvPr>
              <p:cNvSpPr txBox="1"/>
              <p:nvPr/>
            </p:nvSpPr>
            <p:spPr>
              <a:xfrm>
                <a:off x="539552" y="692150"/>
                <a:ext cx="8241918" cy="39061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Между смещением и разбросом можно искать компромисс, это позволяет уменьшить среднеквадратичную ошибку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классе всех возможных оценок наилучшей в смысле среднеквадратического подхода не существует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Можно попробовать зафиксировать смещение и найти оценку с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наименьшей дисперсией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FEF3C97-D537-2448-BD36-70DB2AAD57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150"/>
                <a:ext cx="8241918" cy="3906134"/>
              </a:xfrm>
              <a:prstGeom prst="rect">
                <a:avLst/>
              </a:prstGeom>
              <a:blipFill>
                <a:blip r:embed="rId4"/>
                <a:stretch>
                  <a:fillRect l="-923" t="-1299" r="-615" b="-227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703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9F55FF82-D59A-FF4D-BC16-457016310EF9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BA6CB-58D4-1441-9D18-DE63AA7D5C4C}"/>
              </a:ext>
            </a:extLst>
          </p:cNvPr>
          <p:cNvSpPr txBox="1"/>
          <p:nvPr/>
        </p:nvSpPr>
        <p:spPr>
          <a:xfrm>
            <a:off x="539552" y="692696"/>
            <a:ext cx="82419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Можно попробовать зафиксировать смещение и найти оценку с 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наименьшей дисперсией</a:t>
            </a: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2459A4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799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Несмещённость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D37D3AD-A698-7347-B74B-FF46C42DFE42}"/>
                  </a:ext>
                </a:extLst>
              </p:cNvPr>
              <p:cNvSpPr txBox="1"/>
              <p:nvPr/>
            </p:nvSpPr>
            <p:spPr>
              <a:xfrm>
                <a:off x="539750" y="683262"/>
                <a:ext cx="8253151" cy="33266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457200">
                  <a:spcAft>
                    <a:spcPts val="1800"/>
                  </a:spcAft>
                  <a:buClr>
                    <a:srgbClr val="2557A1"/>
                  </a:buClr>
                  <a:buSzPct val="100000"/>
                  <a:defRPr sz="2500">
                    <a:solidFill>
                      <a:srgbClr val="2459A4"/>
                    </a:solidFill>
                  </a:defRP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несмещённой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если её математическое ожидание равно оцениваемому параметру:</a:t>
                </a:r>
              </a:p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Смещение оценки это разница между её математическим ожиданием и её реальным значением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</a:p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𝑏𝑖𝑎𝑠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D37D3AD-A698-7347-B74B-FF46C42DFE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750" y="683262"/>
                <a:ext cx="8253151" cy="3326680"/>
              </a:xfrm>
              <a:prstGeom prst="rect">
                <a:avLst/>
              </a:prstGeom>
              <a:blipFill>
                <a:blip r:embed="rId4"/>
                <a:stretch>
                  <a:fillRect l="-1077" t="-15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134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9F55FF82-D59A-FF4D-BC16-457016310EF9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9A94749-B9C0-F34C-91F9-D8DC8F8E4B0F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241918" cy="23237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Можно попробовать зафиксировать смещение и найти оценку с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наименьшей дисперсией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Такая 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эффективной</a:t>
                </a:r>
                <a:r>
                  <a:rPr lang="ru-RU" sz="2400" b="1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классе со смещением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b</m:t>
                    </m:r>
                    <m:r>
                      <m:rPr>
                        <m:sty m:val="p"/>
                      </m:rPr>
                      <a:rPr lang="en-US" sz="2400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ias</m:t>
                    </m:r>
                    <m:r>
                      <a:rPr lang="en-US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400" i="1">
                        <a:solidFill>
                          <a:srgbClr val="54748B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9A94749-B9C0-F34C-91F9-D8DC8F8E4B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241918" cy="2323778"/>
              </a:xfrm>
              <a:prstGeom prst="rect">
                <a:avLst/>
              </a:prstGeom>
              <a:blipFill>
                <a:blip r:embed="rId4"/>
                <a:stretch>
                  <a:fillRect l="-923" t="-217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24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9F55FF82-D59A-FF4D-BC16-457016310EF9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6296C8C-718B-D946-A4C6-8BC78C45BEC7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241918" cy="2693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Можно попробовать зафиксировать смещение и найти оценку с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наименьшей дисперсией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Такая 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эффективной</a:t>
                </a:r>
                <a:r>
                  <a:rPr lang="ru-RU" sz="2400" b="1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классе со смещением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b</m:t>
                    </m:r>
                    <m:r>
                      <m:rPr>
                        <m:sty m:val="p"/>
                      </m:rPr>
                      <a:rPr lang="en-US" sz="2400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ias</m:t>
                    </m:r>
                    <m:r>
                      <a:rPr lang="en-US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400" i="1">
                        <a:solidFill>
                          <a:srgbClr val="54748B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Нас будут интересовать несмещённые эффективные оценки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6296C8C-718B-D946-A4C6-8BC78C45BE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241918" cy="2693110"/>
              </a:xfrm>
              <a:prstGeom prst="rect">
                <a:avLst/>
              </a:prstGeom>
              <a:blipFill>
                <a:blip r:embed="rId4"/>
                <a:stretch>
                  <a:fillRect l="-923" t="-1878" r="-462" b="-42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53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9F55FF82-D59A-FF4D-BC16-457016310EF9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CF51716-3023-6948-8847-BC1A2131C914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241918" cy="2693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Можно попробовать зафиксировать смещение и найти оценку с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наименьшей дисперсией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Такая 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эффективной</a:t>
                </a:r>
                <a:r>
                  <a:rPr lang="ru-RU" sz="2400" b="1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классе со смещением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b</m:t>
                    </m:r>
                    <m:r>
                      <m:rPr>
                        <m:sty m:val="p"/>
                      </m:rPr>
                      <a:rPr lang="en-US" sz="2400" dirty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ias</m:t>
                    </m:r>
                    <m:r>
                      <a:rPr lang="en-US" sz="240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400" i="1">
                        <a:solidFill>
                          <a:srgbClr val="54748B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Нас будут интересовать несмещённые эффективные оценки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CF51716-3023-6948-8847-BC1A2131C9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241918" cy="2693110"/>
              </a:xfrm>
              <a:prstGeom prst="rect">
                <a:avLst/>
              </a:prstGeom>
              <a:blipFill>
                <a:blip r:embed="rId4"/>
                <a:stretch>
                  <a:fillRect l="-923" t="-1878" r="-462" b="-422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99CDCF96-4EA1-E148-8FB5-2A9D6B8580FC}"/>
              </a:ext>
            </a:extLst>
          </p:cNvPr>
          <p:cNvSpPr/>
          <p:nvPr/>
        </p:nvSpPr>
        <p:spPr>
          <a:xfrm>
            <a:off x="700071" y="3789040"/>
            <a:ext cx="7920880" cy="1213625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anchor="ctr">
            <a:noAutofit/>
          </a:bodyPr>
          <a:lstStyle/>
          <a:p>
            <a:pPr algn="ctr">
              <a:buClr>
                <a:srgbClr val="2459A4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Простым языком: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эффективная оценка обладает самым узким доверительным интервалов в своём классе</a:t>
            </a:r>
          </a:p>
        </p:txBody>
      </p:sp>
    </p:spTree>
    <p:extLst>
      <p:ext uri="{BB962C8B-B14F-4D97-AF65-F5344CB8AC3E}">
        <p14:creationId xmlns:p14="http://schemas.microsoft.com/office/powerpoint/2010/main" val="1027158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B202B5B-F950-D04A-A226-2349BD1C2974}"/>
              </a:ext>
            </a:extLst>
          </p:cNvPr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ru-RU" dirty="0"/>
            </a:br>
            <a:endParaRPr lang="ru-RU" dirty="0"/>
          </a:p>
        </p:txBody>
      </p:sp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282F5F0-AF8A-6741-8D0C-A86F7637B1E1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DACB51-4660-5148-9337-3BE91383DBAB}"/>
              </a:ext>
            </a:extLst>
          </p:cNvPr>
          <p:cNvSpPr txBox="1"/>
          <p:nvPr/>
        </p:nvSpPr>
        <p:spPr>
          <a:xfrm>
            <a:off x="539552" y="692696"/>
            <a:ext cx="8241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У оценок одинаковое смещение (класс), но при этом у оценки 1 дисперсия меньше</a:t>
            </a:r>
          </a:p>
        </p:txBody>
      </p:sp>
      <p:pic>
        <p:nvPicPr>
          <p:cNvPr id="8" name="Рисунок 1">
            <a:extLst>
              <a:ext uri="{FF2B5EF4-FFF2-40B4-BE49-F238E27FC236}">
                <a16:creationId xmlns:a16="http://schemas.microsoft.com/office/drawing/2014/main" id="{D60BDC35-5D68-7E4D-8CEF-23C815765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478" y="2780928"/>
            <a:ext cx="6063389" cy="364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B202B5B-F950-D04A-A226-2349BD1C2974}"/>
              </a:ext>
            </a:extLst>
          </p:cNvPr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ru-RU" dirty="0"/>
            </a:br>
            <a:endParaRPr lang="ru-RU" dirty="0"/>
          </a:p>
        </p:txBody>
      </p:sp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282F5F0-AF8A-6741-8D0C-A86F7637B1E1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DACB51-4660-5148-9337-3BE91383DBAB}"/>
              </a:ext>
            </a:extLst>
          </p:cNvPr>
          <p:cNvSpPr txBox="1"/>
          <p:nvPr/>
        </p:nvSpPr>
        <p:spPr>
          <a:xfrm>
            <a:off x="539552" y="692696"/>
            <a:ext cx="82419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У оценок одинаковое смещение (класс), но при этом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у оценки 1 дисперсия меньше</a:t>
            </a: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Если у оценки 1 самая маленькая дисперсия из всех существующих ⇒ она для нас самая предпочтительная</a:t>
            </a:r>
          </a:p>
        </p:txBody>
      </p:sp>
      <p:pic>
        <p:nvPicPr>
          <p:cNvPr id="8" name="Рисунок 1">
            <a:extLst>
              <a:ext uri="{FF2B5EF4-FFF2-40B4-BE49-F238E27FC236}">
                <a16:creationId xmlns:a16="http://schemas.microsoft.com/office/drawing/2014/main" id="{9E9EE8F3-A145-2F43-86CA-BDA34BCBF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478" y="2780928"/>
            <a:ext cx="6063389" cy="364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0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B202B5B-F950-D04A-A226-2349BD1C2974}"/>
              </a:ext>
            </a:extLst>
          </p:cNvPr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ru-RU" dirty="0"/>
            </a:br>
            <a:endParaRPr lang="ru-RU" dirty="0"/>
          </a:p>
        </p:txBody>
      </p:sp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BFDC59A-BBB8-6C48-83C7-16824918F83D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09831C-83BA-9F42-BAC1-1D0E3B7936ED}"/>
              </a:ext>
            </a:extLst>
          </p:cNvPr>
          <p:cNvSpPr txBox="1"/>
          <p:nvPr/>
        </p:nvSpPr>
        <p:spPr>
          <a:xfrm>
            <a:off x="539750" y="692696"/>
            <a:ext cx="84967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То есть оценка 1 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эффективная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в классе с таким смещением</a:t>
            </a: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pic>
        <p:nvPicPr>
          <p:cNvPr id="7" name="Рисунок 1">
            <a:extLst>
              <a:ext uri="{FF2B5EF4-FFF2-40B4-BE49-F238E27FC236}">
                <a16:creationId xmlns:a16="http://schemas.microsoft.com/office/drawing/2014/main" id="{2F6E5D40-E3E4-E841-B749-6ED857984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478" y="2780928"/>
            <a:ext cx="6063389" cy="364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211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B202B5B-F950-D04A-A226-2349BD1C2974}"/>
              </a:ext>
            </a:extLst>
          </p:cNvPr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ru-RU" dirty="0"/>
            </a:br>
            <a:endParaRPr lang="ru-RU" dirty="0"/>
          </a:p>
        </p:txBody>
      </p:sp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BFDC59A-BBB8-6C48-83C7-16824918F83D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DE8266-6D04-374E-9060-6CA799B93DB8}"/>
              </a:ext>
            </a:extLst>
          </p:cNvPr>
          <p:cNvSpPr txBox="1"/>
          <p:nvPr/>
        </p:nvSpPr>
        <p:spPr>
          <a:xfrm>
            <a:off x="539750" y="692696"/>
            <a:ext cx="84967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То есть оценка 1 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эффективная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в классе с таким смещением</a:t>
            </a:r>
          </a:p>
          <a:p>
            <a:pPr marL="285750" indent="-285750">
              <a:buClr>
                <a:srgbClr val="2459A4"/>
              </a:buClr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Нас будут интересовать несмещённые эффективные оценки</a:t>
            </a:r>
          </a:p>
        </p:txBody>
      </p:sp>
      <p:pic>
        <p:nvPicPr>
          <p:cNvPr id="8" name="Рисунок 1">
            <a:extLst>
              <a:ext uri="{FF2B5EF4-FFF2-40B4-BE49-F238E27FC236}">
                <a16:creationId xmlns:a16="http://schemas.microsoft.com/office/drawing/2014/main" id="{EB086DB3-62B5-EE44-98A1-0CCEF605F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478" y="2780928"/>
            <a:ext cx="6063389" cy="364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9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B202B5B-F950-D04A-A226-2349BD1C2974}"/>
              </a:ext>
            </a:extLst>
          </p:cNvPr>
          <p:cNvSpPr/>
          <p:nvPr/>
        </p:nvSpPr>
        <p:spPr>
          <a:xfrm>
            <a:off x="4982308" y="35630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ru-RU" dirty="0"/>
            </a:br>
            <a:endParaRPr lang="ru-RU" dirty="0"/>
          </a:p>
        </p:txBody>
      </p:sp>
      <p:sp>
        <p:nvSpPr>
          <p:cNvPr id="32" name="Прямоугольник 1">
            <a:extLst>
              <a:ext uri="{FF2B5EF4-FFF2-40B4-BE49-F238E27FC236}">
                <a16:creationId xmlns:a16="http://schemas.microsoft.com/office/drawing/2014/main" id="{650DAD43-7878-194A-ADC4-CEEF2DF1E187}"/>
              </a:ext>
            </a:extLst>
          </p:cNvPr>
          <p:cNvSpPr/>
          <p:nvPr/>
        </p:nvSpPr>
        <p:spPr>
          <a:xfrm>
            <a:off x="6638" y="-1386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EB0A86D-D8FA-F44E-9356-637933CD1C5E}"/>
              </a:ext>
            </a:extLst>
          </p:cNvPr>
          <p:cNvSpPr txBox="1"/>
          <p:nvPr/>
        </p:nvSpPr>
        <p:spPr>
          <a:xfrm>
            <a:off x="1043608" y="5075871"/>
            <a:ext cx="1490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 1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8F45FBF-EF62-AE4D-BCD9-D20D52F02527}"/>
              </a:ext>
            </a:extLst>
          </p:cNvPr>
          <p:cNvSpPr txBox="1"/>
          <p:nvPr/>
        </p:nvSpPr>
        <p:spPr>
          <a:xfrm>
            <a:off x="7022126" y="5066762"/>
            <a:ext cx="1654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 2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36" name="Circle">
            <a:extLst>
              <a:ext uri="{FF2B5EF4-FFF2-40B4-BE49-F238E27FC236}">
                <a16:creationId xmlns:a16="http://schemas.microsoft.com/office/drawing/2014/main" id="{3F43D0E1-E7E6-5D40-A5B5-89AB04D036D8}"/>
              </a:ext>
            </a:extLst>
          </p:cNvPr>
          <p:cNvSpPr/>
          <p:nvPr/>
        </p:nvSpPr>
        <p:spPr>
          <a:xfrm>
            <a:off x="2555776" y="4294037"/>
            <a:ext cx="2016225" cy="2016224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37" name="Circle">
            <a:extLst>
              <a:ext uri="{FF2B5EF4-FFF2-40B4-BE49-F238E27FC236}">
                <a16:creationId xmlns:a16="http://schemas.microsoft.com/office/drawing/2014/main" id="{6E8EDA2F-A2EF-8D4B-A2B8-D45CD9B59EF4}"/>
              </a:ext>
            </a:extLst>
          </p:cNvPr>
          <p:cNvSpPr/>
          <p:nvPr/>
        </p:nvSpPr>
        <p:spPr>
          <a:xfrm>
            <a:off x="2762126" y="4500387"/>
            <a:ext cx="1603525" cy="1603524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8" name="Circle">
            <a:extLst>
              <a:ext uri="{FF2B5EF4-FFF2-40B4-BE49-F238E27FC236}">
                <a16:creationId xmlns:a16="http://schemas.microsoft.com/office/drawing/2014/main" id="{F32BD5F8-3FA2-CB41-B9F6-825526ADC0EE}"/>
              </a:ext>
            </a:extLst>
          </p:cNvPr>
          <p:cNvSpPr/>
          <p:nvPr/>
        </p:nvSpPr>
        <p:spPr>
          <a:xfrm>
            <a:off x="2970329" y="4708590"/>
            <a:ext cx="1187119" cy="1187118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39" name="Circle">
            <a:extLst>
              <a:ext uri="{FF2B5EF4-FFF2-40B4-BE49-F238E27FC236}">
                <a16:creationId xmlns:a16="http://schemas.microsoft.com/office/drawing/2014/main" id="{0FE978AA-A2EA-C240-9E00-6420D28C1946}"/>
              </a:ext>
            </a:extLst>
          </p:cNvPr>
          <p:cNvSpPr/>
          <p:nvPr/>
        </p:nvSpPr>
        <p:spPr>
          <a:xfrm>
            <a:off x="3174374" y="4912635"/>
            <a:ext cx="779028" cy="779028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0" name="Circle">
            <a:extLst>
              <a:ext uri="{FF2B5EF4-FFF2-40B4-BE49-F238E27FC236}">
                <a16:creationId xmlns:a16="http://schemas.microsoft.com/office/drawing/2014/main" id="{25C20B30-0BFD-E34D-A844-F4756B033FD5}"/>
              </a:ext>
            </a:extLst>
          </p:cNvPr>
          <p:cNvSpPr/>
          <p:nvPr/>
        </p:nvSpPr>
        <p:spPr>
          <a:xfrm>
            <a:off x="3376147" y="5114408"/>
            <a:ext cx="375481" cy="37548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1" name="Circle">
            <a:extLst>
              <a:ext uri="{FF2B5EF4-FFF2-40B4-BE49-F238E27FC236}">
                <a16:creationId xmlns:a16="http://schemas.microsoft.com/office/drawing/2014/main" id="{853803F6-B334-3C4B-9400-B693FDEFC10E}"/>
              </a:ext>
            </a:extLst>
          </p:cNvPr>
          <p:cNvSpPr/>
          <p:nvPr/>
        </p:nvSpPr>
        <p:spPr>
          <a:xfrm>
            <a:off x="4909981" y="4294037"/>
            <a:ext cx="2016225" cy="2016224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42" name="Circle">
            <a:extLst>
              <a:ext uri="{FF2B5EF4-FFF2-40B4-BE49-F238E27FC236}">
                <a16:creationId xmlns:a16="http://schemas.microsoft.com/office/drawing/2014/main" id="{AEBCC85E-606A-244B-9B4A-493732846E94}"/>
              </a:ext>
            </a:extLst>
          </p:cNvPr>
          <p:cNvSpPr/>
          <p:nvPr/>
        </p:nvSpPr>
        <p:spPr>
          <a:xfrm>
            <a:off x="5116331" y="4500387"/>
            <a:ext cx="1603525" cy="1603524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3" name="Circle">
            <a:extLst>
              <a:ext uri="{FF2B5EF4-FFF2-40B4-BE49-F238E27FC236}">
                <a16:creationId xmlns:a16="http://schemas.microsoft.com/office/drawing/2014/main" id="{A64990B5-9080-A641-B8BC-1717514E520C}"/>
              </a:ext>
            </a:extLst>
          </p:cNvPr>
          <p:cNvSpPr/>
          <p:nvPr/>
        </p:nvSpPr>
        <p:spPr>
          <a:xfrm>
            <a:off x="5324534" y="4708590"/>
            <a:ext cx="1187119" cy="1187118"/>
          </a:xfrm>
          <a:prstGeom prst="ellipse">
            <a:avLst/>
          </a:prstGeom>
          <a:solidFill>
            <a:srgbClr val="54748B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>
              <a:solidFill>
                <a:srgbClr val="54748B"/>
              </a:solidFill>
            </a:endParaRPr>
          </a:p>
        </p:txBody>
      </p:sp>
      <p:sp>
        <p:nvSpPr>
          <p:cNvPr id="44" name="Circle">
            <a:extLst>
              <a:ext uri="{FF2B5EF4-FFF2-40B4-BE49-F238E27FC236}">
                <a16:creationId xmlns:a16="http://schemas.microsoft.com/office/drawing/2014/main" id="{DB7CC373-3D41-4145-A9FD-457954853BD2}"/>
              </a:ext>
            </a:extLst>
          </p:cNvPr>
          <p:cNvSpPr/>
          <p:nvPr/>
        </p:nvSpPr>
        <p:spPr>
          <a:xfrm>
            <a:off x="5528579" y="4912635"/>
            <a:ext cx="779028" cy="779028"/>
          </a:xfrm>
          <a:prstGeom prst="ellipse">
            <a:avLst/>
          </a:prstGeom>
          <a:solidFill>
            <a:srgbClr val="F5F5F5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5" name="Circle">
            <a:extLst>
              <a:ext uri="{FF2B5EF4-FFF2-40B4-BE49-F238E27FC236}">
                <a16:creationId xmlns:a16="http://schemas.microsoft.com/office/drawing/2014/main" id="{0C80A6B5-B7BA-DA40-9220-4682E13F1F58}"/>
              </a:ext>
            </a:extLst>
          </p:cNvPr>
          <p:cNvSpPr/>
          <p:nvPr/>
        </p:nvSpPr>
        <p:spPr>
          <a:xfrm>
            <a:off x="5730352" y="5114408"/>
            <a:ext cx="375481" cy="375481"/>
          </a:xfrm>
          <a:prstGeom prst="ellipse">
            <a:avLst/>
          </a:prstGeom>
          <a:solidFill>
            <a:srgbClr val="A42159"/>
          </a:solidFill>
          <a:ln w="3175" cap="flat">
            <a:noFill/>
            <a:miter lim="400000"/>
          </a:ln>
          <a:effectLst/>
        </p:spPr>
        <p:txBody>
          <a:bodyPr wrap="square" lIns="24207" tIns="24207" rIns="24207" bIns="24207" numCol="1" anchor="ctr">
            <a:noAutofit/>
          </a:bodyPr>
          <a:lstStyle/>
          <a:p>
            <a:pPr algn="ctr">
              <a:spcBef>
                <a:spcPts val="0"/>
              </a:spcBef>
              <a:defRPr sz="160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A4B3AA22-C0E4-B34D-B87C-7812C16D04BA}"/>
              </a:ext>
            </a:extLst>
          </p:cNvPr>
          <p:cNvGrpSpPr/>
          <p:nvPr/>
        </p:nvGrpSpPr>
        <p:grpSpPr>
          <a:xfrm>
            <a:off x="3306341" y="5032756"/>
            <a:ext cx="508888" cy="504780"/>
            <a:chOff x="3306341" y="5032756"/>
            <a:chExt cx="508888" cy="504780"/>
          </a:xfrm>
          <a:effectLst>
            <a:outerShdw blurRad="50800" dist="38100" dir="2700000" algn="tl" rotWithShape="0">
              <a:prstClr val="black">
                <a:alpha val="79000"/>
              </a:prstClr>
            </a:outerShdw>
          </a:effectLst>
        </p:grpSpPr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1DAD1C31-DEC4-2A4C-B84F-9004702B01EF}"/>
                </a:ext>
              </a:extLst>
            </p:cNvPr>
            <p:cNvSpPr/>
            <p:nvPr/>
          </p:nvSpPr>
          <p:spPr>
            <a:xfrm>
              <a:off x="3493778" y="5243991"/>
              <a:ext cx="143075" cy="143075"/>
            </a:xfrm>
            <a:prstGeom prst="ellipse">
              <a:avLst/>
            </a:prstGeom>
            <a:solidFill>
              <a:srgbClr val="BC41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4677BCC2-6F72-6D4B-A61D-5924CE7994BC}"/>
                </a:ext>
              </a:extLst>
            </p:cNvPr>
            <p:cNvSpPr/>
            <p:nvPr/>
          </p:nvSpPr>
          <p:spPr>
            <a:xfrm>
              <a:off x="3551284" y="5394461"/>
              <a:ext cx="143075" cy="143075"/>
            </a:xfrm>
            <a:prstGeom prst="ellipse">
              <a:avLst/>
            </a:prstGeom>
            <a:solidFill>
              <a:srgbClr val="BC41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2E6CB337-8D61-9548-82C0-ACF423A1687B}"/>
                </a:ext>
              </a:extLst>
            </p:cNvPr>
            <p:cNvSpPr/>
            <p:nvPr/>
          </p:nvSpPr>
          <p:spPr>
            <a:xfrm>
              <a:off x="3624194" y="5175831"/>
              <a:ext cx="143075" cy="143075"/>
            </a:xfrm>
            <a:prstGeom prst="ellipse">
              <a:avLst/>
            </a:prstGeom>
            <a:solidFill>
              <a:srgbClr val="BC41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8DF7260-1047-224C-956B-10BCB2AEE8EB}"/>
                </a:ext>
              </a:extLst>
            </p:cNvPr>
            <p:cNvSpPr/>
            <p:nvPr/>
          </p:nvSpPr>
          <p:spPr>
            <a:xfrm>
              <a:off x="3350940" y="5332114"/>
              <a:ext cx="143075" cy="143075"/>
            </a:xfrm>
            <a:prstGeom prst="ellipse">
              <a:avLst/>
            </a:prstGeom>
            <a:solidFill>
              <a:srgbClr val="BC41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58721DEA-2F5E-5B42-B536-9F0A5C948C94}"/>
                </a:ext>
              </a:extLst>
            </p:cNvPr>
            <p:cNvSpPr/>
            <p:nvPr/>
          </p:nvSpPr>
          <p:spPr>
            <a:xfrm>
              <a:off x="3306341" y="5156475"/>
              <a:ext cx="143075" cy="143075"/>
            </a:xfrm>
            <a:prstGeom prst="ellipse">
              <a:avLst/>
            </a:prstGeom>
            <a:solidFill>
              <a:srgbClr val="BC41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52F9A4D-DFCD-DD49-8C3B-09E3393FC915}"/>
                </a:ext>
              </a:extLst>
            </p:cNvPr>
            <p:cNvSpPr/>
            <p:nvPr/>
          </p:nvSpPr>
          <p:spPr>
            <a:xfrm>
              <a:off x="3448416" y="5050024"/>
              <a:ext cx="143075" cy="143075"/>
            </a:xfrm>
            <a:prstGeom prst="ellipse">
              <a:avLst/>
            </a:prstGeom>
            <a:solidFill>
              <a:srgbClr val="BC41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9DFAD81-A09F-1E49-88AF-838329DFD273}"/>
                </a:ext>
              </a:extLst>
            </p:cNvPr>
            <p:cNvSpPr/>
            <p:nvPr/>
          </p:nvSpPr>
          <p:spPr>
            <a:xfrm>
              <a:off x="3612993" y="5032756"/>
              <a:ext cx="143075" cy="143075"/>
            </a:xfrm>
            <a:prstGeom prst="ellipse">
              <a:avLst/>
            </a:prstGeom>
            <a:solidFill>
              <a:srgbClr val="BC41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99A34371-3B0B-B546-A132-506A4AACA2F5}"/>
                </a:ext>
              </a:extLst>
            </p:cNvPr>
            <p:cNvSpPr/>
            <p:nvPr/>
          </p:nvSpPr>
          <p:spPr>
            <a:xfrm>
              <a:off x="3672154" y="5297594"/>
              <a:ext cx="143075" cy="143075"/>
            </a:xfrm>
            <a:prstGeom prst="ellipse">
              <a:avLst/>
            </a:prstGeom>
            <a:solidFill>
              <a:srgbClr val="BC41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4AE2FD99-62C5-B749-9EFB-EDFE0B821AEA}"/>
              </a:ext>
            </a:extLst>
          </p:cNvPr>
          <p:cNvGrpSpPr/>
          <p:nvPr/>
        </p:nvGrpSpPr>
        <p:grpSpPr>
          <a:xfrm>
            <a:off x="5520051" y="4854947"/>
            <a:ext cx="801615" cy="844042"/>
            <a:chOff x="5520051" y="4854947"/>
            <a:chExt cx="801615" cy="844042"/>
          </a:xfrm>
          <a:effectLst>
            <a:outerShdw blurRad="50800" dist="38100" dir="2700000" algn="tl" rotWithShape="0">
              <a:prstClr val="black">
                <a:alpha val="79000"/>
              </a:prstClr>
            </a:outerShdw>
          </a:effectLst>
        </p:grpSpPr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B02580ED-DDF2-6744-B59A-0129C8D87DAA}"/>
                </a:ext>
              </a:extLst>
            </p:cNvPr>
            <p:cNvSpPr/>
            <p:nvPr/>
          </p:nvSpPr>
          <p:spPr>
            <a:xfrm>
              <a:off x="5664880" y="5121561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6DF79C7F-5F92-B048-91F6-971D1A3CA75E}"/>
                </a:ext>
              </a:extLst>
            </p:cNvPr>
            <p:cNvSpPr/>
            <p:nvPr/>
          </p:nvSpPr>
          <p:spPr>
            <a:xfrm>
              <a:off x="5606464" y="4957688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B415185B-4A66-4841-8FB2-7CFCA33331D2}"/>
                </a:ext>
              </a:extLst>
            </p:cNvPr>
            <p:cNvSpPr/>
            <p:nvPr/>
          </p:nvSpPr>
          <p:spPr>
            <a:xfrm>
              <a:off x="5969680" y="5426361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890F5C7A-745A-8348-9554-4FF561F88A3E}"/>
                </a:ext>
              </a:extLst>
            </p:cNvPr>
            <p:cNvSpPr/>
            <p:nvPr/>
          </p:nvSpPr>
          <p:spPr>
            <a:xfrm>
              <a:off x="5792994" y="5440181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B28540-0163-D749-8040-55206185EEEB}"/>
                </a:ext>
              </a:extLst>
            </p:cNvPr>
            <p:cNvSpPr/>
            <p:nvPr/>
          </p:nvSpPr>
          <p:spPr>
            <a:xfrm>
              <a:off x="5629208" y="5435686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D0D2FCCF-BA4A-934E-8F79-7D9BF1576B02}"/>
                </a:ext>
              </a:extLst>
            </p:cNvPr>
            <p:cNvSpPr/>
            <p:nvPr/>
          </p:nvSpPr>
          <p:spPr>
            <a:xfrm>
              <a:off x="5985211" y="4963323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2EDF372B-4AD0-D74A-943F-33CBB7085571}"/>
                </a:ext>
              </a:extLst>
            </p:cNvPr>
            <p:cNvSpPr/>
            <p:nvPr/>
          </p:nvSpPr>
          <p:spPr>
            <a:xfrm>
              <a:off x="5781166" y="4854947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AE32507F-5F85-8D43-9436-6E162603A3BC}"/>
                </a:ext>
              </a:extLst>
            </p:cNvPr>
            <p:cNvSpPr/>
            <p:nvPr/>
          </p:nvSpPr>
          <p:spPr>
            <a:xfrm>
              <a:off x="5852704" y="5555914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FC99425B-5483-DF4D-95FD-01764D818267}"/>
                </a:ext>
              </a:extLst>
            </p:cNvPr>
            <p:cNvSpPr/>
            <p:nvPr/>
          </p:nvSpPr>
          <p:spPr>
            <a:xfrm>
              <a:off x="6114361" y="5354823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6DC9B5F7-0628-E740-9315-E39188D88E5D}"/>
                </a:ext>
              </a:extLst>
            </p:cNvPr>
            <p:cNvSpPr/>
            <p:nvPr/>
          </p:nvSpPr>
          <p:spPr>
            <a:xfrm>
              <a:off x="5520051" y="5223040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F826700-3A6B-9E4A-8D37-86E42DA6A470}"/>
                </a:ext>
              </a:extLst>
            </p:cNvPr>
            <p:cNvSpPr/>
            <p:nvPr/>
          </p:nvSpPr>
          <p:spPr>
            <a:xfrm>
              <a:off x="6021183" y="5181083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 dirty="0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037B9029-AB4F-FE45-BB19-CEAF75B4B0A2}"/>
                </a:ext>
              </a:extLst>
            </p:cNvPr>
            <p:cNvSpPr/>
            <p:nvPr/>
          </p:nvSpPr>
          <p:spPr>
            <a:xfrm>
              <a:off x="6178591" y="5194889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E1F6433-365C-F64D-89E2-E7A918B716BC}"/>
                </a:ext>
              </a:extLst>
            </p:cNvPr>
            <p:cNvSpPr/>
            <p:nvPr/>
          </p:nvSpPr>
          <p:spPr>
            <a:xfrm>
              <a:off x="5839007" y="5003650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402CB88-9171-C04E-A958-5CD4CB95EA83}"/>
                </a:ext>
              </a:extLst>
            </p:cNvPr>
            <p:cNvSpPr/>
            <p:nvPr/>
          </p:nvSpPr>
          <p:spPr>
            <a:xfrm>
              <a:off x="5806296" y="5247106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4F76349C-C12C-8B43-A7F0-8A756B5D1E10}"/>
                </a:ext>
              </a:extLst>
            </p:cNvPr>
            <p:cNvSpPr/>
            <p:nvPr/>
          </p:nvSpPr>
          <p:spPr>
            <a:xfrm>
              <a:off x="6148005" y="5005444"/>
              <a:ext cx="143075" cy="143075"/>
            </a:xfrm>
            <a:prstGeom prst="ellipse">
              <a:avLst/>
            </a:prstGeom>
            <a:solidFill>
              <a:srgbClr val="51AD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/>
            </a:p>
          </p:txBody>
        </p:sp>
      </p:grpSp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7C6103C2-F6B7-5247-B6B9-4E1698D26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0306" y="540401"/>
            <a:ext cx="6063389" cy="364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1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29A403-372C-FE45-AC2D-E28595C0720A}"/>
              </a:ext>
            </a:extLst>
          </p:cNvPr>
          <p:cNvSpPr txBox="1"/>
          <p:nvPr/>
        </p:nvSpPr>
        <p:spPr>
          <a:xfrm>
            <a:off x="539552" y="692696"/>
            <a:ext cx="8280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функции потерь 𝑀𝑆𝐸 существует теоретическая нижняя граница, её называют 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неравенством </a:t>
            </a: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Фреше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Крамера</a:t>
            </a:r>
            <a:endParaRPr lang="ru-RU" sz="2400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33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EEE66D17-A31D-0D49-B3CE-DA4DD075C725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2193DB-3438-AE44-B857-28DB42ADE9A4}"/>
              </a:ext>
            </a:extLst>
          </p:cNvPr>
          <p:cNvSpPr txBox="1"/>
          <p:nvPr/>
        </p:nvSpPr>
        <p:spPr>
          <a:xfrm>
            <a:off x="539552" y="69269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Если оценка параметра </a:t>
            </a:r>
            <a:r>
              <a:rPr lang="ru-RU" sz="2400" dirty="0" err="1">
                <a:solidFill>
                  <a:srgbClr val="373737"/>
                </a:solidFill>
                <a:latin typeface="Myriad Pro" panose="020B0503030403020204" pitchFamily="34" charset="0"/>
              </a:rPr>
              <a:t>несмещена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и выполнены условия регулярности: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22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Несмещённость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E9E06EE-4146-774A-9D8B-9BB7FFD27F65}"/>
                  </a:ext>
                </a:extLst>
              </p:cNvPr>
              <p:cNvSpPr txBox="1"/>
              <p:nvPr/>
            </p:nvSpPr>
            <p:spPr>
              <a:xfrm>
                <a:off x="539750" y="683262"/>
                <a:ext cx="8253151" cy="33266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457200">
                  <a:spcAft>
                    <a:spcPts val="1800"/>
                  </a:spcAft>
                  <a:buClr>
                    <a:srgbClr val="2557A1"/>
                  </a:buClr>
                  <a:buSzPct val="100000"/>
                  <a:defRPr sz="2500">
                    <a:solidFill>
                      <a:srgbClr val="2459A4"/>
                    </a:solidFill>
                  </a:defRP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несмещённой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если её математическое ожидание равно оцениваемому параметру:</a:t>
                </a:r>
              </a:p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Смещение оценки это разница между её математическим ожиданием и её реальным значением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</a:p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𝑏𝑖𝑎𝑠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sz="2400" i="1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E9E06EE-4146-774A-9D8B-9BB7FFD27F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750" y="683262"/>
                <a:ext cx="8253151" cy="3326680"/>
              </a:xfrm>
              <a:prstGeom prst="rect">
                <a:avLst/>
              </a:prstGeom>
              <a:blipFill>
                <a:blip r:embed="rId4"/>
                <a:stretch>
                  <a:fillRect l="-1077" t="-152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CA01397-D8FA-4046-A041-5A4897AA3EEB}"/>
                  </a:ext>
                </a:extLst>
              </p:cNvPr>
              <p:cNvSpPr/>
              <p:nvPr/>
            </p:nvSpPr>
            <p:spPr>
              <a:xfrm>
                <a:off x="1406524" y="4009942"/>
                <a:ext cx="6519602" cy="1560369"/>
              </a:xfrm>
              <a:prstGeom prst="rect">
                <a:avLst/>
              </a:prstGeom>
              <a:solidFill>
                <a:srgbClr val="FFFFFF">
                  <a:alpha val="60000"/>
                </a:srgbClr>
              </a:solidFill>
            </p:spPr>
            <p:txBody>
              <a:bodyPr wrap="square" anchor="ctr">
                <a:noAutofit/>
              </a:bodyPr>
              <a:lstStyle/>
              <a:p>
                <a:pPr algn="ctr"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Простым языком</a:t>
                </a:r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: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при фиксированном  </a:t>
                </a:r>
                <a:b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мы постоянно используем нашу оценку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b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в среднем мы не ошибаемся</a:t>
                </a:r>
                <a:endParaRPr lang="en-US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CA01397-D8FA-4046-A041-5A4897AA3E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524" y="4009942"/>
                <a:ext cx="6519602" cy="15603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025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EEE66D17-A31D-0D49-B3CE-DA4DD075C725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4CB0E11-1A08-EB41-A17D-133B03B89511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352928" cy="1800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оценка параметра </a:t>
                </a:r>
                <a:r>
                  <a:rPr lang="ru-RU" sz="2400" dirty="0" err="1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несмещена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и выполнены условия регулярности: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Область определения случайной величины не зависит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от  параметра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4CB0E11-1A08-EB41-A17D-133B03B895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352928" cy="1800493"/>
              </a:xfrm>
              <a:prstGeom prst="rect">
                <a:avLst/>
              </a:prstGeom>
              <a:blipFill>
                <a:blip r:embed="rId4"/>
                <a:stretch>
                  <a:fillRect l="-910" t="-2817" b="-633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847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EEE66D17-A31D-0D49-B3CE-DA4DD075C725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39DD59-A5BB-4E4E-BAD5-CF8C2BC9CB68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352928" cy="2769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оценка параметра </a:t>
                </a:r>
                <a:r>
                  <a:rPr lang="ru-RU" sz="2400" dirty="0" err="1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несмещена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и выполнены условия регулярности: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Область определения случайной величины не зависит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от  параметра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Сложное техническое условие, разрешающее брать производные (обычно формулируется по-разному)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39DD59-A5BB-4E4E-BAD5-CF8C2BC9CB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352928" cy="2769989"/>
              </a:xfrm>
              <a:prstGeom prst="rect">
                <a:avLst/>
              </a:prstGeom>
              <a:blipFill>
                <a:blip r:embed="rId4"/>
                <a:stretch>
                  <a:fillRect l="-910" t="-1826" b="-365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3786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EEE66D17-A31D-0D49-B3CE-DA4DD075C725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131EFA7-AB80-A44D-B197-8A7C773AB1A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DD6C7A8-BB21-4B41-BA43-192B097F691D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352928" cy="49500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оценка параметра </a:t>
                </a:r>
                <a:r>
                  <a:rPr lang="ru-RU" sz="2400" dirty="0" err="1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несмещена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и выполнены условия регулярности: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Область определения случайной величины не зависит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от  параметра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Сложное техническое условие, разрешающее брать производные (обычно формулируется по-разному)</a:t>
                </a:r>
              </a:p>
              <a:p>
                <a:pPr marL="457200" indent="-457200">
                  <a:spcAft>
                    <a:spcPts val="6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Существует конечная положительная информация Фишера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d>
                                        <m:d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 </m:t>
                                          </m:r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</m:d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𝜕𝜃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DD6C7A8-BB21-4B41-BA43-192B097F69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352928" cy="4950073"/>
              </a:xfrm>
              <a:prstGeom prst="rect">
                <a:avLst/>
              </a:prstGeom>
              <a:blipFill>
                <a:blip r:embed="rId4"/>
                <a:stretch>
                  <a:fillRect l="-910" t="-102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961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EEE66D17-A31D-0D49-B3CE-DA4DD075C725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0D9BC94-9666-4248-930E-5B39D7C42467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352928" cy="58426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оценка параметра </a:t>
                </a:r>
                <a:r>
                  <a:rPr lang="ru-RU" sz="2400" dirty="0" err="1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несмещена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и выполнены условия регулярности: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Область определения случайной величины не зависит </a:t>
                </a:r>
                <a:b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</a:b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от  параметра</a:t>
                </a:r>
                <a:r>
                  <a:rPr lang="en-US" sz="2400" dirty="0">
                    <a:solidFill>
                      <a:srgbClr val="5E5E5E"/>
                    </a:solidFill>
                    <a:latin typeface="Myriad Pro" panose="020B0503030403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 marL="457200" indent="-457200">
                  <a:spcAft>
                    <a:spcPts val="18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Сложное техническое условие, разрешающее брать производные (обычно формулируется по-разному)</a:t>
                </a:r>
              </a:p>
              <a:p>
                <a:pPr marL="457200" indent="-457200">
                  <a:spcAft>
                    <a:spcPts val="600"/>
                  </a:spcAft>
                  <a:buClr>
                    <a:srgbClr val="28516A"/>
                  </a:buClr>
                  <a:buFont typeface="+mj-lt"/>
                  <a:buAutoNum type="arabicPeriod"/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Существует конечная положительная информация Фишера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func>
                                    <m:funcPr>
                                      <m:ctrlP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sz="240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ln</m:t>
                                      </m:r>
                                    </m:fName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d>
                                        <m:dPr>
                                          <m:ctrlP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 </m:t>
                                          </m:r>
                                          <m:r>
                                            <a:rPr lang="en-US" sz="2400" i="1">
                                              <a:solidFill>
                                                <a:srgbClr val="28516A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</m:d>
                                    </m:e>
                                  </m:func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𝜕𝜃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solidFill>
                    <a:srgbClr val="28516A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rgbClr val="54748B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–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плотность распределения для непрерывных случайных величин и вероятность для дискретных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0D9BC94-9666-4248-930E-5B39D7C424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352928" cy="5842625"/>
              </a:xfrm>
              <a:prstGeom prst="rect">
                <a:avLst/>
              </a:prstGeom>
              <a:blipFill>
                <a:blip r:embed="rId4"/>
                <a:stretch>
                  <a:fillRect l="-910" t="-86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667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270FBF10-1644-2949-907E-95EDA8DD4DC1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1CA65B-2010-C942-AE78-3A3F3CDCEE01}"/>
              </a:ext>
            </a:extLst>
          </p:cNvPr>
          <p:cNvSpPr txBox="1"/>
          <p:nvPr/>
        </p:nvSpPr>
        <p:spPr>
          <a:xfrm>
            <a:off x="539552" y="692696"/>
            <a:ext cx="84969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Тогда для дисперсии оценки выполняется 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Фреше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Крамера</a:t>
            </a: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:</a:t>
            </a: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54748B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2459A4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2459A4"/>
              </a:solidFill>
              <a:latin typeface="Myriad Pro" panose="020B0503030403020204" pitchFamily="34" charset="0"/>
            </a:endParaRPr>
          </a:p>
          <a:p>
            <a:pPr>
              <a:buClr>
                <a:srgbClr val="2459A4"/>
              </a:buClr>
            </a:pPr>
            <a:endParaRPr lang="ru-RU" sz="2400" dirty="0">
              <a:solidFill>
                <a:srgbClr val="5E5E5E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3B910F2C-A630-344F-873E-5278A595A20B}"/>
                  </a:ext>
                </a:extLst>
              </p:cNvPr>
              <p:cNvSpPr/>
              <p:nvPr/>
            </p:nvSpPr>
            <p:spPr>
              <a:xfrm>
                <a:off x="2920970" y="1556792"/>
                <a:ext cx="2730812" cy="8419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3B910F2C-A630-344F-873E-5278A595A2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0970" y="1556792"/>
                <a:ext cx="2730812" cy="841962"/>
              </a:xfrm>
              <a:prstGeom prst="rect">
                <a:avLst/>
              </a:prstGeom>
              <a:blipFill>
                <a:blip r:embed="rId4"/>
                <a:stretch>
                  <a:fillRect b="-74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622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270FBF10-1644-2949-907E-95EDA8DD4DC1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A72AC79-F9D4-FD46-88A3-E6F7EFF42A01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496944" cy="28698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Тогда для дисперсии оценки выполняется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неравенство </a:t>
                </a:r>
                <a:r>
                  <a:rPr lang="ru-RU" sz="2400" dirty="0" err="1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Рао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 err="1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Фреше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 err="1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Крамера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4748B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оказалось, что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den>
                    </m:f>
                  </m:oMath>
                </a14:m>
                <a:r>
                  <a:rPr lang="ru-RU" sz="2400" dirty="0">
                    <a:solidFill>
                      <a:srgbClr val="2459A4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тогда оценка эффективна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A72AC79-F9D4-FD46-88A3-E6F7EFF42A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496944" cy="2869825"/>
              </a:xfrm>
              <a:prstGeom prst="rect">
                <a:avLst/>
              </a:prstGeom>
              <a:blipFill>
                <a:blip r:embed="rId4"/>
                <a:stretch>
                  <a:fillRect l="-894" t="-1762" r="-4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Прямоугольник 2">
                <a:extLst>
                  <a:ext uri="{FF2B5EF4-FFF2-40B4-BE49-F238E27FC236}">
                    <a16:creationId xmlns:a16="http://schemas.microsoft.com/office/drawing/2014/main" id="{BA2D08DE-D8A6-7D43-BCCF-1E960CFC332F}"/>
                  </a:ext>
                </a:extLst>
              </p:cNvPr>
              <p:cNvSpPr/>
              <p:nvPr/>
            </p:nvSpPr>
            <p:spPr>
              <a:xfrm>
                <a:off x="2920970" y="1556792"/>
                <a:ext cx="2730812" cy="8419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7" name="Прямоугольник 2">
                <a:extLst>
                  <a:ext uri="{FF2B5EF4-FFF2-40B4-BE49-F238E27FC236}">
                    <a16:creationId xmlns:a16="http://schemas.microsoft.com/office/drawing/2014/main" id="{BA2D08DE-D8A6-7D43-BCCF-1E960CFC33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0970" y="1556792"/>
                <a:ext cx="2730812" cy="841962"/>
              </a:xfrm>
              <a:prstGeom prst="rect">
                <a:avLst/>
              </a:prstGeom>
              <a:blipFill>
                <a:blip r:embed="rId5"/>
                <a:stretch>
                  <a:fillRect b="-74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7689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270FBF10-1644-2949-907E-95EDA8DD4DC1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Неравенство </a:t>
            </a:r>
            <a:r>
              <a:rPr lang="ru-RU" sz="3200" b="1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E9B064-CA1C-8E49-A2EC-026CFC53DA80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496944" cy="36084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Тогда для дисперсии оценки выполняется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неравенство </a:t>
                </a:r>
                <a:r>
                  <a:rPr lang="ru-RU" sz="2400" dirty="0" err="1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Рао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 err="1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Фреше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 err="1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Крамера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: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4748B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2459A4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оказалось, что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acc>
                      </m:e>
                    </m:d>
                    <m:r>
                      <a:rPr lang="en-US" sz="2400" i="1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sz="2400" i="1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den>
                    </m:f>
                  </m:oMath>
                </a14:m>
                <a:r>
                  <a:rPr lang="ru-RU" sz="2400" dirty="0">
                    <a:solidFill>
                      <a:srgbClr val="2459A4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тогда оценка эффективна</a:t>
                </a:r>
              </a:p>
              <a:p>
                <a:pPr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  <a:p>
                <a:pPr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Точно такое же неравенство можно выписать для смещённых оценок: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FE9B064-CA1C-8E49-A2EC-026CFC53DA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496944" cy="3608488"/>
              </a:xfrm>
              <a:prstGeom prst="rect">
                <a:avLst/>
              </a:prstGeom>
              <a:blipFill>
                <a:blip r:embed="rId4"/>
                <a:stretch>
                  <a:fillRect l="-894" t="-1404" r="-596" b="-280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068889DA-302D-084E-BF4C-9F39AA0A4E97}"/>
                  </a:ext>
                </a:extLst>
              </p:cNvPr>
              <p:cNvSpPr/>
              <p:nvPr/>
            </p:nvSpPr>
            <p:spPr>
              <a:xfrm>
                <a:off x="2920970" y="1556792"/>
                <a:ext cx="2730812" cy="8419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ru-RU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2">
                <a:extLst>
                  <a:ext uri="{FF2B5EF4-FFF2-40B4-BE49-F238E27FC236}">
                    <a16:creationId xmlns:a16="http://schemas.microsoft.com/office/drawing/2014/main" id="{068889DA-302D-084E-BF4C-9F39AA0A4E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0970" y="1556792"/>
                <a:ext cx="2730812" cy="841962"/>
              </a:xfrm>
              <a:prstGeom prst="rect">
                <a:avLst/>
              </a:prstGeom>
              <a:blipFill>
                <a:blip r:embed="rId5"/>
                <a:stretch>
                  <a:fillRect b="-746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Прямоугольник 3">
                <a:extLst>
                  <a:ext uri="{FF2B5EF4-FFF2-40B4-BE49-F238E27FC236}">
                    <a16:creationId xmlns:a16="http://schemas.microsoft.com/office/drawing/2014/main" id="{758481D7-08B6-1649-8B66-E9C9420D47FE}"/>
                  </a:ext>
                </a:extLst>
              </p:cNvPr>
              <p:cNvSpPr/>
              <p:nvPr/>
            </p:nvSpPr>
            <p:spPr>
              <a:xfrm>
                <a:off x="2771800" y="4301184"/>
                <a:ext cx="3302058" cy="88921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𝑏𝑖𝑎</m:t>
                                  </m:r>
                                  <m:sSubSup>
                                    <m:sSubSupPr>
                                      <m:ctrlP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sub>
                                    <m:sup>
                                      <m:r>
                                        <a:rPr lang="en-US" sz="2400" b="0" i="1" smtClean="0">
                                          <a:solidFill>
                                            <a:srgbClr val="28516A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2" name="Прямоугольник 3">
                <a:extLst>
                  <a:ext uri="{FF2B5EF4-FFF2-40B4-BE49-F238E27FC236}">
                    <a16:creationId xmlns:a16="http://schemas.microsoft.com/office/drawing/2014/main" id="{758481D7-08B6-1649-8B66-E9C9420D47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1800" y="4301184"/>
                <a:ext cx="3302058" cy="889218"/>
              </a:xfrm>
              <a:prstGeom prst="rect">
                <a:avLst/>
              </a:prstGeom>
              <a:blipFill>
                <a:blip r:embed="rId6"/>
                <a:stretch>
                  <a:fillRect b="-7042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741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Заголовок 5">
            <a:extLst>
              <a:ext uri="{FF2B5EF4-FFF2-40B4-BE49-F238E27FC236}">
                <a16:creationId xmlns:a16="http://schemas.microsoft.com/office/drawing/2014/main" id="{279D956E-C171-DF4D-925D-68447802A4B6}"/>
              </a:ext>
            </a:extLst>
          </p:cNvPr>
          <p:cNvSpPr txBox="1">
            <a:spLocks/>
          </p:cNvSpPr>
          <p:nvPr/>
        </p:nvSpPr>
        <p:spPr bwMode="auto">
          <a:xfrm>
            <a:off x="388044" y="116632"/>
            <a:ext cx="8576444" cy="6336704"/>
          </a:xfrm>
          <a:prstGeom prst="rect">
            <a:avLst/>
          </a:prstGeom>
        </p:spPr>
        <p:txBody>
          <a:bodyPr vert="horz" wrap="square" lIns="91440" tIns="45720" rIns="0" bIns="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defRPr sz="3200" b="1">
                <a:solidFill>
                  <a:srgbClr val="28516A"/>
                </a:solidFill>
                <a:latin typeface="Myriad Pro" panose="020B0503030403020204" pitchFamily="34" charset="0"/>
              </a:defRPr>
            </a:lvl1pPr>
          </a:lstStyle>
          <a:p>
            <a:pPr algn="ctr"/>
            <a:r>
              <a:rPr lang="ru-RU" altLang="ru-RU" dirty="0"/>
              <a:t>Резюме</a:t>
            </a:r>
          </a:p>
        </p:txBody>
      </p:sp>
    </p:spTree>
    <p:extLst>
      <p:ext uri="{BB962C8B-B14F-4D97-AF65-F5344CB8AC3E}">
        <p14:creationId xmlns:p14="http://schemas.microsoft.com/office/powerpoint/2010/main" val="376845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231D5094-3964-E149-8F22-62EDD86D1B81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B8FEC1-BFAD-1F45-B31D-895DD831FA4E}"/>
              </a:ext>
            </a:extLst>
          </p:cNvPr>
          <p:cNvSpPr txBox="1"/>
          <p:nvPr/>
        </p:nvSpPr>
        <p:spPr>
          <a:xfrm>
            <a:off x="539552" y="692696"/>
            <a:ext cx="8424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Несмещённость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  много раз используя оценку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при фиксированном размере выборки, в среднем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мы не ошибаемся</a:t>
            </a:r>
          </a:p>
        </p:txBody>
      </p:sp>
    </p:spTree>
    <p:extLst>
      <p:ext uri="{BB962C8B-B14F-4D97-AF65-F5344CB8AC3E}">
        <p14:creationId xmlns:p14="http://schemas.microsoft.com/office/powerpoint/2010/main" val="2007949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E9E06EE-4146-774A-9D8B-9BB7FFD27F65}"/>
                  </a:ext>
                </a:extLst>
              </p:cNvPr>
              <p:cNvSpPr txBox="1"/>
              <p:nvPr/>
            </p:nvSpPr>
            <p:spPr>
              <a:xfrm>
                <a:off x="1493658" y="2780928"/>
                <a:ext cx="6516724" cy="1022294"/>
              </a:xfrm>
              <a:prstGeom prst="rect">
                <a:avLst/>
              </a:prstGeom>
              <a:solidFill>
                <a:srgbClr val="FFFFFF">
                  <a:alpha val="60000"/>
                </a:srgbClr>
              </a:solidFill>
              <a:ln w="0">
                <a:noFill/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По-честному найти </a:t>
                </a:r>
                <a14:m>
                  <m:oMath xmlns:m="http://schemas.openxmlformats.org/officeDocument/2006/math">
                    <m:r>
                      <a:rPr lang="en-US" sz="240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2400" b="0" i="1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θ</m:t>
                            </m:r>
                          </m:e>
                        </m:acc>
                      </m:e>
                    </m:d>
                  </m:oMath>
                </a14:m>
                <a:r>
                  <a:rPr lang="en-US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и сравнить его с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E9E06EE-4146-774A-9D8B-9BB7FFD27F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3658" y="2780928"/>
                <a:ext cx="6516724" cy="102229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0">
                <a:noFill/>
              </a:ln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1">
            <a:extLst>
              <a:ext uri="{FF2B5EF4-FFF2-40B4-BE49-F238E27FC236}">
                <a16:creationId xmlns:a16="http://schemas.microsoft.com/office/drawing/2014/main" id="{231D5094-3964-E149-8F22-62EDD86D1B81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E25635-F718-7645-83F0-0933FA86A7B9}"/>
              </a:ext>
            </a:extLst>
          </p:cNvPr>
          <p:cNvSpPr txBox="1"/>
          <p:nvPr/>
        </p:nvSpPr>
        <p:spPr>
          <a:xfrm>
            <a:off x="539552" y="692696"/>
            <a:ext cx="8424936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Несмещённость</a:t>
            </a:r>
            <a:r>
              <a:rPr lang="ru-RU" sz="2400" dirty="0">
                <a:solidFill>
                  <a:srgbClr val="5E5E5E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  много раз используя оценку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при фиксированном размере выборки, в среднем</a:t>
            </a:r>
            <a:r>
              <a:rPr lang="en-US" sz="2400" dirty="0">
                <a:solidFill>
                  <a:srgbClr val="373737"/>
                </a:solidFill>
                <a:latin typeface="Myriad Pro" panose="020B0503030403020204" pitchFamily="34" charset="0"/>
              </a:rPr>
              <a:t>,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мы не ошибаемся</a:t>
            </a:r>
          </a:p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Как проверить:</a:t>
            </a:r>
          </a:p>
        </p:txBody>
      </p:sp>
    </p:spTree>
    <p:extLst>
      <p:ext uri="{BB962C8B-B14F-4D97-AF65-F5344CB8AC3E}">
        <p14:creationId xmlns:p14="http://schemas.microsoft.com/office/powerpoint/2010/main" val="318493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053C1A8-3D07-554B-A003-EF93424AE6A8}"/>
              </a:ext>
            </a:extLst>
          </p:cNvPr>
          <p:cNvGrpSpPr/>
          <p:nvPr/>
        </p:nvGrpSpPr>
        <p:grpSpPr>
          <a:xfrm>
            <a:off x="2555775" y="4365104"/>
            <a:ext cx="2016225" cy="2016224"/>
            <a:chOff x="4909981" y="4294037"/>
            <a:chExt cx="2016225" cy="2016224"/>
          </a:xfrm>
        </p:grpSpPr>
        <p:sp>
          <p:nvSpPr>
            <p:cNvPr id="106" name="Circle">
              <a:extLst>
                <a:ext uri="{FF2B5EF4-FFF2-40B4-BE49-F238E27FC236}">
                  <a16:creationId xmlns:a16="http://schemas.microsoft.com/office/drawing/2014/main" id="{F7CC922B-85D8-494A-A133-567BA54610BE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07" name="Circle">
              <a:extLst>
                <a:ext uri="{FF2B5EF4-FFF2-40B4-BE49-F238E27FC236}">
                  <a16:creationId xmlns:a16="http://schemas.microsoft.com/office/drawing/2014/main" id="{623CF8C6-9374-1F4A-BB2E-EB9E120200B7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08" name="Circle">
              <a:extLst>
                <a:ext uri="{FF2B5EF4-FFF2-40B4-BE49-F238E27FC236}">
                  <a16:creationId xmlns:a16="http://schemas.microsoft.com/office/drawing/2014/main" id="{5AF0C558-A6F9-CF4B-954A-D1DC8116A386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09" name="Circle">
              <a:extLst>
                <a:ext uri="{FF2B5EF4-FFF2-40B4-BE49-F238E27FC236}">
                  <a16:creationId xmlns:a16="http://schemas.microsoft.com/office/drawing/2014/main" id="{7F05513F-3930-324B-9247-789B89573944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10" name="Circle">
              <a:extLst>
                <a:ext uri="{FF2B5EF4-FFF2-40B4-BE49-F238E27FC236}">
                  <a16:creationId xmlns:a16="http://schemas.microsoft.com/office/drawing/2014/main" id="{025BF13B-A1A2-7A44-9D3A-D12E7F1BF9DB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sp>
        <p:nvSpPr>
          <p:cNvPr id="2" name="Прямоугольник 1"/>
          <p:cNvSpPr/>
          <p:nvPr/>
        </p:nvSpPr>
        <p:spPr>
          <a:xfrm>
            <a:off x="0" y="-1326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>
                <a:solidFill>
                  <a:srgbClr val="28516A"/>
                </a:solidFill>
                <a:latin typeface="Myriad Pro" panose="020B0503030403020204" pitchFamily="34" charset="0"/>
              </a:rPr>
              <a:t>Несмещённость</a:t>
            </a:r>
            <a:endParaRPr lang="ru-RU" sz="3200" b="1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0A275A-1638-5C41-A34B-B330F688E19E}"/>
              </a:ext>
            </a:extLst>
          </p:cNvPr>
          <p:cNvSpPr txBox="1"/>
          <p:nvPr/>
        </p:nvSpPr>
        <p:spPr>
          <a:xfrm>
            <a:off x="944958" y="5146938"/>
            <a:ext cx="1562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 1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05D1189-5433-0449-8D51-010181F9FA7D}"/>
              </a:ext>
            </a:extLst>
          </p:cNvPr>
          <p:cNvSpPr txBox="1"/>
          <p:nvPr/>
        </p:nvSpPr>
        <p:spPr>
          <a:xfrm>
            <a:off x="6995484" y="5137829"/>
            <a:ext cx="15823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Оценка 2</a:t>
            </a:r>
            <a:endParaRPr lang="en-RU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6100BD8-77F1-B844-BAC2-B8998E84BC65}"/>
              </a:ext>
            </a:extLst>
          </p:cNvPr>
          <p:cNvGrpSpPr/>
          <p:nvPr/>
        </p:nvGrpSpPr>
        <p:grpSpPr>
          <a:xfrm>
            <a:off x="4883339" y="4365104"/>
            <a:ext cx="2016225" cy="2016224"/>
            <a:chOff x="4909981" y="4294037"/>
            <a:chExt cx="2016225" cy="2016224"/>
          </a:xfrm>
        </p:grpSpPr>
        <p:sp>
          <p:nvSpPr>
            <p:cNvPr id="212" name="Circle">
              <a:extLst>
                <a:ext uri="{FF2B5EF4-FFF2-40B4-BE49-F238E27FC236}">
                  <a16:creationId xmlns:a16="http://schemas.microsoft.com/office/drawing/2014/main" id="{420B8AAA-A0B5-EF45-9AC5-2116DFC56E24}"/>
                </a:ext>
              </a:extLst>
            </p:cNvPr>
            <p:cNvSpPr/>
            <p:nvPr/>
          </p:nvSpPr>
          <p:spPr>
            <a:xfrm>
              <a:off x="4909981" y="4294037"/>
              <a:ext cx="2016225" cy="2016224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13" name="Circle">
              <a:extLst>
                <a:ext uri="{FF2B5EF4-FFF2-40B4-BE49-F238E27FC236}">
                  <a16:creationId xmlns:a16="http://schemas.microsoft.com/office/drawing/2014/main" id="{83EA0602-1355-7441-8D34-BB60DF31B967}"/>
                </a:ext>
              </a:extLst>
            </p:cNvPr>
            <p:cNvSpPr/>
            <p:nvPr/>
          </p:nvSpPr>
          <p:spPr>
            <a:xfrm>
              <a:off x="5116331" y="4500387"/>
              <a:ext cx="1603525" cy="1603524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14" name="Circle">
              <a:extLst>
                <a:ext uri="{FF2B5EF4-FFF2-40B4-BE49-F238E27FC236}">
                  <a16:creationId xmlns:a16="http://schemas.microsoft.com/office/drawing/2014/main" id="{47FDF311-6D00-1342-8654-210C46C3EB9B}"/>
                </a:ext>
              </a:extLst>
            </p:cNvPr>
            <p:cNvSpPr/>
            <p:nvPr/>
          </p:nvSpPr>
          <p:spPr>
            <a:xfrm>
              <a:off x="5324534" y="4708590"/>
              <a:ext cx="1187119" cy="1187118"/>
            </a:xfrm>
            <a:prstGeom prst="ellipse">
              <a:avLst/>
            </a:prstGeom>
            <a:solidFill>
              <a:srgbClr val="54748B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15" name="Circle">
              <a:extLst>
                <a:ext uri="{FF2B5EF4-FFF2-40B4-BE49-F238E27FC236}">
                  <a16:creationId xmlns:a16="http://schemas.microsoft.com/office/drawing/2014/main" id="{589FE5A0-D154-2B4B-B57C-47E1B229E358}"/>
                </a:ext>
              </a:extLst>
            </p:cNvPr>
            <p:cNvSpPr/>
            <p:nvPr/>
          </p:nvSpPr>
          <p:spPr>
            <a:xfrm>
              <a:off x="5528579" y="4912635"/>
              <a:ext cx="779028" cy="779028"/>
            </a:xfrm>
            <a:prstGeom prst="ellipse">
              <a:avLst/>
            </a:prstGeom>
            <a:solidFill>
              <a:srgbClr val="F5F5F5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216" name="Circle">
              <a:extLst>
                <a:ext uri="{FF2B5EF4-FFF2-40B4-BE49-F238E27FC236}">
                  <a16:creationId xmlns:a16="http://schemas.microsoft.com/office/drawing/2014/main" id="{687A0338-D13A-7643-B8BC-A84EBA452719}"/>
                </a:ext>
              </a:extLst>
            </p:cNvPr>
            <p:cNvSpPr/>
            <p:nvPr/>
          </p:nvSpPr>
          <p:spPr>
            <a:xfrm>
              <a:off x="5730352" y="5114408"/>
              <a:ext cx="375481" cy="375481"/>
            </a:xfrm>
            <a:prstGeom prst="ellipse">
              <a:avLst/>
            </a:prstGeom>
            <a:solidFill>
              <a:srgbClr val="BC40A3"/>
            </a:solidFill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rgbClr val="F29A9A"/>
                </a:solidFill>
              </a:endParaRPr>
            </a:p>
          </p:txBody>
        </p:sp>
      </p:grpSp>
      <p:grpSp>
        <p:nvGrpSpPr>
          <p:cNvPr id="217" name="Group">
            <a:extLst>
              <a:ext uri="{FF2B5EF4-FFF2-40B4-BE49-F238E27FC236}">
                <a16:creationId xmlns:a16="http://schemas.microsoft.com/office/drawing/2014/main" id="{F77A0C00-0184-F74E-A9E4-B0EF759646E3}"/>
              </a:ext>
            </a:extLst>
          </p:cNvPr>
          <p:cNvGrpSpPr/>
          <p:nvPr/>
        </p:nvGrpSpPr>
        <p:grpSpPr>
          <a:xfrm>
            <a:off x="5673940" y="4511876"/>
            <a:ext cx="435020" cy="375481"/>
            <a:chOff x="0" y="0"/>
            <a:chExt cx="247790" cy="213877"/>
          </a:xfrm>
          <a:solidFill>
            <a:srgbClr val="BC40A3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218" name="Circle">
              <a:extLst>
                <a:ext uri="{FF2B5EF4-FFF2-40B4-BE49-F238E27FC236}">
                  <a16:creationId xmlns:a16="http://schemas.microsoft.com/office/drawing/2014/main" id="{CE455432-B8C8-AD4E-A1BE-EEEB2CC38041}"/>
                </a:ext>
              </a:extLst>
            </p:cNvPr>
            <p:cNvSpPr/>
            <p:nvPr/>
          </p:nvSpPr>
          <p:spPr>
            <a:xfrm>
              <a:off x="31750" y="1079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9" name="Circle">
              <a:extLst>
                <a:ext uri="{FF2B5EF4-FFF2-40B4-BE49-F238E27FC236}">
                  <a16:creationId xmlns:a16="http://schemas.microsoft.com/office/drawing/2014/main" id="{AD5AF258-73ED-6941-811C-1E3FABE318CC}"/>
                </a:ext>
              </a:extLst>
            </p:cNvPr>
            <p:cNvSpPr/>
            <p:nvPr/>
          </p:nvSpPr>
          <p:spPr>
            <a:xfrm>
              <a:off x="69850" y="1301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0" name="Circle">
              <a:extLst>
                <a:ext uri="{FF2B5EF4-FFF2-40B4-BE49-F238E27FC236}">
                  <a16:creationId xmlns:a16="http://schemas.microsoft.com/office/drawing/2014/main" id="{BF929494-8784-1547-B50C-12A365EDD3C6}"/>
                </a:ext>
              </a:extLst>
            </p:cNvPr>
            <p:cNvSpPr/>
            <p:nvPr/>
          </p:nvSpPr>
          <p:spPr>
            <a:xfrm>
              <a:off x="41275" y="793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1" name="Circle">
              <a:extLst>
                <a:ext uri="{FF2B5EF4-FFF2-40B4-BE49-F238E27FC236}">
                  <a16:creationId xmlns:a16="http://schemas.microsoft.com/office/drawing/2014/main" id="{19E73907-F80D-D049-971D-4DBF2B10CCEB}"/>
                </a:ext>
              </a:extLst>
            </p:cNvPr>
            <p:cNvSpPr/>
            <p:nvPr/>
          </p:nvSpPr>
          <p:spPr>
            <a:xfrm>
              <a:off x="85725" y="889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2" name="Circle">
              <a:extLst>
                <a:ext uri="{FF2B5EF4-FFF2-40B4-BE49-F238E27FC236}">
                  <a16:creationId xmlns:a16="http://schemas.microsoft.com/office/drawing/2014/main" id="{7EDEAD8E-9EF5-5146-A453-E34AF60206D2}"/>
                </a:ext>
              </a:extLst>
            </p:cNvPr>
            <p:cNvSpPr/>
            <p:nvPr/>
          </p:nvSpPr>
          <p:spPr>
            <a:xfrm>
              <a:off x="69850" y="889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3" name="Circle">
              <a:extLst>
                <a:ext uri="{FF2B5EF4-FFF2-40B4-BE49-F238E27FC236}">
                  <a16:creationId xmlns:a16="http://schemas.microsoft.com/office/drawing/2014/main" id="{1B52A0EF-897C-1046-A95C-BB972F0D7D16}"/>
                </a:ext>
              </a:extLst>
            </p:cNvPr>
            <p:cNvSpPr/>
            <p:nvPr/>
          </p:nvSpPr>
          <p:spPr>
            <a:xfrm>
              <a:off x="107950" y="1111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4" name="Circle">
              <a:extLst>
                <a:ext uri="{FF2B5EF4-FFF2-40B4-BE49-F238E27FC236}">
                  <a16:creationId xmlns:a16="http://schemas.microsoft.com/office/drawing/2014/main" id="{872D8741-50B2-024E-AED2-BBC91B0B400F}"/>
                </a:ext>
              </a:extLst>
            </p:cNvPr>
            <p:cNvSpPr/>
            <p:nvPr/>
          </p:nvSpPr>
          <p:spPr>
            <a:xfrm>
              <a:off x="79375" y="603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5" name="Circle">
              <a:extLst>
                <a:ext uri="{FF2B5EF4-FFF2-40B4-BE49-F238E27FC236}">
                  <a16:creationId xmlns:a16="http://schemas.microsoft.com/office/drawing/2014/main" id="{2CC91679-1AEF-2543-916C-8A1C0554953B}"/>
                </a:ext>
              </a:extLst>
            </p:cNvPr>
            <p:cNvSpPr/>
            <p:nvPr/>
          </p:nvSpPr>
          <p:spPr>
            <a:xfrm>
              <a:off x="123825" y="698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6" name="Circle">
              <a:extLst>
                <a:ext uri="{FF2B5EF4-FFF2-40B4-BE49-F238E27FC236}">
                  <a16:creationId xmlns:a16="http://schemas.microsoft.com/office/drawing/2014/main" id="{027598D8-5445-134B-B0DE-EF76010E58BF}"/>
                </a:ext>
              </a:extLst>
            </p:cNvPr>
            <p:cNvSpPr/>
            <p:nvPr/>
          </p:nvSpPr>
          <p:spPr>
            <a:xfrm>
              <a:off x="101600" y="1206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7" name="Circle">
              <a:extLst>
                <a:ext uri="{FF2B5EF4-FFF2-40B4-BE49-F238E27FC236}">
                  <a16:creationId xmlns:a16="http://schemas.microsoft.com/office/drawing/2014/main" id="{9BECA666-07EF-5542-A2AC-6D71A84ABEEA}"/>
                </a:ext>
              </a:extLst>
            </p:cNvPr>
            <p:cNvSpPr/>
            <p:nvPr/>
          </p:nvSpPr>
          <p:spPr>
            <a:xfrm>
              <a:off x="139700" y="1428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8" name="Circle">
              <a:extLst>
                <a:ext uri="{FF2B5EF4-FFF2-40B4-BE49-F238E27FC236}">
                  <a16:creationId xmlns:a16="http://schemas.microsoft.com/office/drawing/2014/main" id="{6039E693-C5F8-F74A-A1BB-2DA20C44567E}"/>
                </a:ext>
              </a:extLst>
            </p:cNvPr>
            <p:cNvSpPr/>
            <p:nvPr/>
          </p:nvSpPr>
          <p:spPr>
            <a:xfrm>
              <a:off x="111125" y="920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29" name="Circle">
              <a:extLst>
                <a:ext uri="{FF2B5EF4-FFF2-40B4-BE49-F238E27FC236}">
                  <a16:creationId xmlns:a16="http://schemas.microsoft.com/office/drawing/2014/main" id="{59A4774F-DDC1-334F-A2E5-1E34B2A372EB}"/>
                </a:ext>
              </a:extLst>
            </p:cNvPr>
            <p:cNvSpPr/>
            <p:nvPr/>
          </p:nvSpPr>
          <p:spPr>
            <a:xfrm>
              <a:off x="155575" y="1016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0" name="Circle">
              <a:extLst>
                <a:ext uri="{FF2B5EF4-FFF2-40B4-BE49-F238E27FC236}">
                  <a16:creationId xmlns:a16="http://schemas.microsoft.com/office/drawing/2014/main" id="{DBC15AEA-CCBB-CE49-908B-0337E876EE8F}"/>
                </a:ext>
              </a:extLst>
            </p:cNvPr>
            <p:cNvSpPr/>
            <p:nvPr/>
          </p:nvSpPr>
          <p:spPr>
            <a:xfrm>
              <a:off x="57150" y="1492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1" name="Circle">
              <a:extLst>
                <a:ext uri="{FF2B5EF4-FFF2-40B4-BE49-F238E27FC236}">
                  <a16:creationId xmlns:a16="http://schemas.microsoft.com/office/drawing/2014/main" id="{1734D2AA-2A57-444E-A698-F1C503ADA637}"/>
                </a:ext>
              </a:extLst>
            </p:cNvPr>
            <p:cNvSpPr/>
            <p:nvPr/>
          </p:nvSpPr>
          <p:spPr>
            <a:xfrm>
              <a:off x="95250" y="1714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2" name="Circle">
              <a:extLst>
                <a:ext uri="{FF2B5EF4-FFF2-40B4-BE49-F238E27FC236}">
                  <a16:creationId xmlns:a16="http://schemas.microsoft.com/office/drawing/2014/main" id="{A62B50BF-7EC1-BC47-A192-4607EFB0579C}"/>
                </a:ext>
              </a:extLst>
            </p:cNvPr>
            <p:cNvSpPr/>
            <p:nvPr/>
          </p:nvSpPr>
          <p:spPr>
            <a:xfrm>
              <a:off x="66675" y="1206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3" name="Circle">
              <a:extLst>
                <a:ext uri="{FF2B5EF4-FFF2-40B4-BE49-F238E27FC236}">
                  <a16:creationId xmlns:a16="http://schemas.microsoft.com/office/drawing/2014/main" id="{536827D1-1F4C-944C-819D-3C346D5B809F}"/>
                </a:ext>
              </a:extLst>
            </p:cNvPr>
            <p:cNvSpPr/>
            <p:nvPr/>
          </p:nvSpPr>
          <p:spPr>
            <a:xfrm>
              <a:off x="111125" y="1301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4" name="Circle">
              <a:extLst>
                <a:ext uri="{FF2B5EF4-FFF2-40B4-BE49-F238E27FC236}">
                  <a16:creationId xmlns:a16="http://schemas.microsoft.com/office/drawing/2014/main" id="{08310BCF-C991-F144-A252-0EE961CE3564}"/>
                </a:ext>
              </a:extLst>
            </p:cNvPr>
            <p:cNvSpPr/>
            <p:nvPr/>
          </p:nvSpPr>
          <p:spPr>
            <a:xfrm>
              <a:off x="0" y="762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5" name="Circle">
              <a:extLst>
                <a:ext uri="{FF2B5EF4-FFF2-40B4-BE49-F238E27FC236}">
                  <a16:creationId xmlns:a16="http://schemas.microsoft.com/office/drawing/2014/main" id="{CF1D2542-15C1-C14A-AE41-C022C1B6AF9E}"/>
                </a:ext>
              </a:extLst>
            </p:cNvPr>
            <p:cNvSpPr/>
            <p:nvPr/>
          </p:nvSpPr>
          <p:spPr>
            <a:xfrm>
              <a:off x="107950" y="254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6" name="Circle">
              <a:extLst>
                <a:ext uri="{FF2B5EF4-FFF2-40B4-BE49-F238E27FC236}">
                  <a16:creationId xmlns:a16="http://schemas.microsoft.com/office/drawing/2014/main" id="{156EE9E5-B626-5F48-83F8-E2DA37A01649}"/>
                </a:ext>
              </a:extLst>
            </p:cNvPr>
            <p:cNvSpPr/>
            <p:nvPr/>
          </p:nvSpPr>
          <p:spPr>
            <a:xfrm>
              <a:off x="12700" y="1428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7" name="Circle">
              <a:extLst>
                <a:ext uri="{FF2B5EF4-FFF2-40B4-BE49-F238E27FC236}">
                  <a16:creationId xmlns:a16="http://schemas.microsoft.com/office/drawing/2014/main" id="{311BF810-3448-F846-865B-6C720B319798}"/>
                </a:ext>
              </a:extLst>
            </p:cNvPr>
            <p:cNvSpPr/>
            <p:nvPr/>
          </p:nvSpPr>
          <p:spPr>
            <a:xfrm>
              <a:off x="50800" y="381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8" name="Circle">
              <a:extLst>
                <a:ext uri="{FF2B5EF4-FFF2-40B4-BE49-F238E27FC236}">
                  <a16:creationId xmlns:a16="http://schemas.microsoft.com/office/drawing/2014/main" id="{6EBEEC4A-914C-7745-8507-2F26E1E62AA1}"/>
                </a:ext>
              </a:extLst>
            </p:cNvPr>
            <p:cNvSpPr/>
            <p:nvPr/>
          </p:nvSpPr>
          <p:spPr>
            <a:xfrm>
              <a:off x="205363" y="164088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39" name="Circle">
              <a:extLst>
                <a:ext uri="{FF2B5EF4-FFF2-40B4-BE49-F238E27FC236}">
                  <a16:creationId xmlns:a16="http://schemas.microsoft.com/office/drawing/2014/main" id="{2B0F5D7E-AD06-2441-B7A8-009FC5F36970}"/>
                </a:ext>
              </a:extLst>
            </p:cNvPr>
            <p:cNvSpPr/>
            <p:nvPr/>
          </p:nvSpPr>
          <p:spPr>
            <a:xfrm>
              <a:off x="69850" y="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40" name="Circle">
              <a:extLst>
                <a:ext uri="{FF2B5EF4-FFF2-40B4-BE49-F238E27FC236}">
                  <a16:creationId xmlns:a16="http://schemas.microsoft.com/office/drawing/2014/main" id="{AE22FE75-4B65-034C-A308-C33517648160}"/>
                </a:ext>
              </a:extLst>
            </p:cNvPr>
            <p:cNvSpPr/>
            <p:nvPr/>
          </p:nvSpPr>
          <p:spPr>
            <a:xfrm>
              <a:off x="184150" y="825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41" name="Circle">
              <a:extLst>
                <a:ext uri="{FF2B5EF4-FFF2-40B4-BE49-F238E27FC236}">
                  <a16:creationId xmlns:a16="http://schemas.microsoft.com/office/drawing/2014/main" id="{3D421BF0-73BB-8E45-A5D3-ACCFEDF31972}"/>
                </a:ext>
              </a:extLst>
            </p:cNvPr>
            <p:cNvSpPr/>
            <p:nvPr/>
          </p:nvSpPr>
          <p:spPr>
            <a:xfrm>
              <a:off x="155575" y="412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42" name="Circle">
              <a:extLst>
                <a:ext uri="{FF2B5EF4-FFF2-40B4-BE49-F238E27FC236}">
                  <a16:creationId xmlns:a16="http://schemas.microsoft.com/office/drawing/2014/main" id="{B0428172-915C-FA42-86FF-F47E4AFD4786}"/>
                </a:ext>
              </a:extLst>
            </p:cNvPr>
            <p:cNvSpPr/>
            <p:nvPr/>
          </p:nvSpPr>
          <p:spPr>
            <a:xfrm>
              <a:off x="117475" y="1428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43" name="Circle">
              <a:extLst>
                <a:ext uri="{FF2B5EF4-FFF2-40B4-BE49-F238E27FC236}">
                  <a16:creationId xmlns:a16="http://schemas.microsoft.com/office/drawing/2014/main" id="{667A0362-2D79-D140-9FF5-7F3F7993C906}"/>
                </a:ext>
              </a:extLst>
            </p:cNvPr>
            <p:cNvSpPr/>
            <p:nvPr/>
          </p:nvSpPr>
          <p:spPr>
            <a:xfrm>
              <a:off x="155575" y="1651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44" name="Circle">
              <a:extLst>
                <a:ext uri="{FF2B5EF4-FFF2-40B4-BE49-F238E27FC236}">
                  <a16:creationId xmlns:a16="http://schemas.microsoft.com/office/drawing/2014/main" id="{39BCE99C-7166-8343-A450-BED550D8FD8A}"/>
                </a:ext>
              </a:extLst>
            </p:cNvPr>
            <p:cNvSpPr/>
            <p:nvPr/>
          </p:nvSpPr>
          <p:spPr>
            <a:xfrm>
              <a:off x="127000" y="1143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45" name="Circle">
              <a:extLst>
                <a:ext uri="{FF2B5EF4-FFF2-40B4-BE49-F238E27FC236}">
                  <a16:creationId xmlns:a16="http://schemas.microsoft.com/office/drawing/2014/main" id="{22507D9D-C4AB-D641-A1D6-EE879E9418E5}"/>
                </a:ext>
              </a:extLst>
            </p:cNvPr>
            <p:cNvSpPr/>
            <p:nvPr/>
          </p:nvSpPr>
          <p:spPr>
            <a:xfrm>
              <a:off x="171450" y="1238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74" name="Group">
            <a:extLst>
              <a:ext uri="{FF2B5EF4-FFF2-40B4-BE49-F238E27FC236}">
                <a16:creationId xmlns:a16="http://schemas.microsoft.com/office/drawing/2014/main" id="{C5A0BE7D-EB0E-DB41-B1D6-EEB481992557}"/>
              </a:ext>
            </a:extLst>
          </p:cNvPr>
          <p:cNvGrpSpPr/>
          <p:nvPr/>
        </p:nvGrpSpPr>
        <p:grpSpPr>
          <a:xfrm>
            <a:off x="3337926" y="5147282"/>
            <a:ext cx="435020" cy="375481"/>
            <a:chOff x="0" y="0"/>
            <a:chExt cx="247790" cy="213877"/>
          </a:xfrm>
          <a:solidFill>
            <a:srgbClr val="424242"/>
          </a:solidFill>
          <a:effectLst>
            <a:outerShdw blurRad="50800" dist="38100" dir="2700000" algn="tl" rotWithShape="0">
              <a:prstClr val="black"/>
            </a:outerShdw>
          </a:effectLst>
        </p:grpSpPr>
        <p:sp>
          <p:nvSpPr>
            <p:cNvPr id="75" name="Circle">
              <a:extLst>
                <a:ext uri="{FF2B5EF4-FFF2-40B4-BE49-F238E27FC236}">
                  <a16:creationId xmlns:a16="http://schemas.microsoft.com/office/drawing/2014/main" id="{85991B92-7043-2840-AD2A-1BC798F42932}"/>
                </a:ext>
              </a:extLst>
            </p:cNvPr>
            <p:cNvSpPr/>
            <p:nvPr/>
          </p:nvSpPr>
          <p:spPr>
            <a:xfrm>
              <a:off x="31750" y="1079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6" name="Circle">
              <a:extLst>
                <a:ext uri="{FF2B5EF4-FFF2-40B4-BE49-F238E27FC236}">
                  <a16:creationId xmlns:a16="http://schemas.microsoft.com/office/drawing/2014/main" id="{01BDE713-A9A8-1F4E-BE03-57628B2A32E6}"/>
                </a:ext>
              </a:extLst>
            </p:cNvPr>
            <p:cNvSpPr/>
            <p:nvPr/>
          </p:nvSpPr>
          <p:spPr>
            <a:xfrm>
              <a:off x="69850" y="1301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7" name="Circle">
              <a:extLst>
                <a:ext uri="{FF2B5EF4-FFF2-40B4-BE49-F238E27FC236}">
                  <a16:creationId xmlns:a16="http://schemas.microsoft.com/office/drawing/2014/main" id="{6A7C7C2B-B64F-2D4B-A6DF-A5AB372DA6E0}"/>
                </a:ext>
              </a:extLst>
            </p:cNvPr>
            <p:cNvSpPr/>
            <p:nvPr/>
          </p:nvSpPr>
          <p:spPr>
            <a:xfrm>
              <a:off x="41275" y="793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8" name="Circle">
              <a:extLst>
                <a:ext uri="{FF2B5EF4-FFF2-40B4-BE49-F238E27FC236}">
                  <a16:creationId xmlns:a16="http://schemas.microsoft.com/office/drawing/2014/main" id="{68518F3D-4059-9C4D-9636-6F41A54FDC20}"/>
                </a:ext>
              </a:extLst>
            </p:cNvPr>
            <p:cNvSpPr/>
            <p:nvPr/>
          </p:nvSpPr>
          <p:spPr>
            <a:xfrm>
              <a:off x="85725" y="889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79" name="Circle">
              <a:extLst>
                <a:ext uri="{FF2B5EF4-FFF2-40B4-BE49-F238E27FC236}">
                  <a16:creationId xmlns:a16="http://schemas.microsoft.com/office/drawing/2014/main" id="{C635DFC3-81C4-9F47-9697-FF04B377B69F}"/>
                </a:ext>
              </a:extLst>
            </p:cNvPr>
            <p:cNvSpPr/>
            <p:nvPr/>
          </p:nvSpPr>
          <p:spPr>
            <a:xfrm>
              <a:off x="69850" y="889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0" name="Circle">
              <a:extLst>
                <a:ext uri="{FF2B5EF4-FFF2-40B4-BE49-F238E27FC236}">
                  <a16:creationId xmlns:a16="http://schemas.microsoft.com/office/drawing/2014/main" id="{7ED21D70-064D-094C-99B8-12873C58257D}"/>
                </a:ext>
              </a:extLst>
            </p:cNvPr>
            <p:cNvSpPr/>
            <p:nvPr/>
          </p:nvSpPr>
          <p:spPr>
            <a:xfrm>
              <a:off x="107950" y="1111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1" name="Circle">
              <a:extLst>
                <a:ext uri="{FF2B5EF4-FFF2-40B4-BE49-F238E27FC236}">
                  <a16:creationId xmlns:a16="http://schemas.microsoft.com/office/drawing/2014/main" id="{1C867086-9AC5-DF47-83BC-29B8D54DB1EB}"/>
                </a:ext>
              </a:extLst>
            </p:cNvPr>
            <p:cNvSpPr/>
            <p:nvPr/>
          </p:nvSpPr>
          <p:spPr>
            <a:xfrm>
              <a:off x="79375" y="603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2" name="Circle">
              <a:extLst>
                <a:ext uri="{FF2B5EF4-FFF2-40B4-BE49-F238E27FC236}">
                  <a16:creationId xmlns:a16="http://schemas.microsoft.com/office/drawing/2014/main" id="{08B13C47-95DC-D14C-A4DD-CA0A18A166B7}"/>
                </a:ext>
              </a:extLst>
            </p:cNvPr>
            <p:cNvSpPr/>
            <p:nvPr/>
          </p:nvSpPr>
          <p:spPr>
            <a:xfrm>
              <a:off x="123825" y="698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3" name="Circle">
              <a:extLst>
                <a:ext uri="{FF2B5EF4-FFF2-40B4-BE49-F238E27FC236}">
                  <a16:creationId xmlns:a16="http://schemas.microsoft.com/office/drawing/2014/main" id="{DE0C1D27-3542-6C41-BE79-21ACAD6A0FDE}"/>
                </a:ext>
              </a:extLst>
            </p:cNvPr>
            <p:cNvSpPr/>
            <p:nvPr/>
          </p:nvSpPr>
          <p:spPr>
            <a:xfrm>
              <a:off x="101600" y="1206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4" name="Circle">
              <a:extLst>
                <a:ext uri="{FF2B5EF4-FFF2-40B4-BE49-F238E27FC236}">
                  <a16:creationId xmlns:a16="http://schemas.microsoft.com/office/drawing/2014/main" id="{CB3789BD-36FC-434C-B3B9-7CBCBCCE8FC4}"/>
                </a:ext>
              </a:extLst>
            </p:cNvPr>
            <p:cNvSpPr/>
            <p:nvPr/>
          </p:nvSpPr>
          <p:spPr>
            <a:xfrm>
              <a:off x="139700" y="1428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5" name="Circle">
              <a:extLst>
                <a:ext uri="{FF2B5EF4-FFF2-40B4-BE49-F238E27FC236}">
                  <a16:creationId xmlns:a16="http://schemas.microsoft.com/office/drawing/2014/main" id="{2975B8D5-C2CF-8E48-9060-8BC8F7E691BB}"/>
                </a:ext>
              </a:extLst>
            </p:cNvPr>
            <p:cNvSpPr/>
            <p:nvPr/>
          </p:nvSpPr>
          <p:spPr>
            <a:xfrm>
              <a:off x="111125" y="920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6" name="Circle">
              <a:extLst>
                <a:ext uri="{FF2B5EF4-FFF2-40B4-BE49-F238E27FC236}">
                  <a16:creationId xmlns:a16="http://schemas.microsoft.com/office/drawing/2014/main" id="{AC08645B-068B-3045-B906-CAC266BAF640}"/>
                </a:ext>
              </a:extLst>
            </p:cNvPr>
            <p:cNvSpPr/>
            <p:nvPr/>
          </p:nvSpPr>
          <p:spPr>
            <a:xfrm>
              <a:off x="155575" y="1016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7" name="Circle">
              <a:extLst>
                <a:ext uri="{FF2B5EF4-FFF2-40B4-BE49-F238E27FC236}">
                  <a16:creationId xmlns:a16="http://schemas.microsoft.com/office/drawing/2014/main" id="{AB4FA476-30A3-4543-A6F8-2FD392F97FEE}"/>
                </a:ext>
              </a:extLst>
            </p:cNvPr>
            <p:cNvSpPr/>
            <p:nvPr/>
          </p:nvSpPr>
          <p:spPr>
            <a:xfrm>
              <a:off x="57150" y="1492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8" name="Circle">
              <a:extLst>
                <a:ext uri="{FF2B5EF4-FFF2-40B4-BE49-F238E27FC236}">
                  <a16:creationId xmlns:a16="http://schemas.microsoft.com/office/drawing/2014/main" id="{1D6262E0-FDCF-E542-ADDE-6194575FF225}"/>
                </a:ext>
              </a:extLst>
            </p:cNvPr>
            <p:cNvSpPr/>
            <p:nvPr/>
          </p:nvSpPr>
          <p:spPr>
            <a:xfrm>
              <a:off x="95250" y="1714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89" name="Circle">
              <a:extLst>
                <a:ext uri="{FF2B5EF4-FFF2-40B4-BE49-F238E27FC236}">
                  <a16:creationId xmlns:a16="http://schemas.microsoft.com/office/drawing/2014/main" id="{8FB606AA-8D1F-CE4C-8A91-45364810E899}"/>
                </a:ext>
              </a:extLst>
            </p:cNvPr>
            <p:cNvSpPr/>
            <p:nvPr/>
          </p:nvSpPr>
          <p:spPr>
            <a:xfrm>
              <a:off x="66675" y="1206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0" name="Circle">
              <a:extLst>
                <a:ext uri="{FF2B5EF4-FFF2-40B4-BE49-F238E27FC236}">
                  <a16:creationId xmlns:a16="http://schemas.microsoft.com/office/drawing/2014/main" id="{7DF30299-8A15-F049-ADA3-CACBD6DDAF42}"/>
                </a:ext>
              </a:extLst>
            </p:cNvPr>
            <p:cNvSpPr/>
            <p:nvPr/>
          </p:nvSpPr>
          <p:spPr>
            <a:xfrm>
              <a:off x="111125" y="1301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1" name="Circle">
              <a:extLst>
                <a:ext uri="{FF2B5EF4-FFF2-40B4-BE49-F238E27FC236}">
                  <a16:creationId xmlns:a16="http://schemas.microsoft.com/office/drawing/2014/main" id="{9FD2727B-8195-E540-A1BE-961F7D664900}"/>
                </a:ext>
              </a:extLst>
            </p:cNvPr>
            <p:cNvSpPr/>
            <p:nvPr/>
          </p:nvSpPr>
          <p:spPr>
            <a:xfrm>
              <a:off x="0" y="762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2" name="Circle">
              <a:extLst>
                <a:ext uri="{FF2B5EF4-FFF2-40B4-BE49-F238E27FC236}">
                  <a16:creationId xmlns:a16="http://schemas.microsoft.com/office/drawing/2014/main" id="{62DC83A7-0FCB-B844-90D7-2AEC05C45290}"/>
                </a:ext>
              </a:extLst>
            </p:cNvPr>
            <p:cNvSpPr/>
            <p:nvPr/>
          </p:nvSpPr>
          <p:spPr>
            <a:xfrm>
              <a:off x="107950" y="254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3" name="Circle">
              <a:extLst>
                <a:ext uri="{FF2B5EF4-FFF2-40B4-BE49-F238E27FC236}">
                  <a16:creationId xmlns:a16="http://schemas.microsoft.com/office/drawing/2014/main" id="{4762000D-6971-334B-ACD0-005F9228DB24}"/>
                </a:ext>
              </a:extLst>
            </p:cNvPr>
            <p:cNvSpPr/>
            <p:nvPr/>
          </p:nvSpPr>
          <p:spPr>
            <a:xfrm>
              <a:off x="12700" y="1428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4" name="Circle">
              <a:extLst>
                <a:ext uri="{FF2B5EF4-FFF2-40B4-BE49-F238E27FC236}">
                  <a16:creationId xmlns:a16="http://schemas.microsoft.com/office/drawing/2014/main" id="{0299FF93-3ED3-E44B-AD60-E2DC9BCC3A44}"/>
                </a:ext>
              </a:extLst>
            </p:cNvPr>
            <p:cNvSpPr/>
            <p:nvPr/>
          </p:nvSpPr>
          <p:spPr>
            <a:xfrm>
              <a:off x="50800" y="381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5" name="Circle">
              <a:extLst>
                <a:ext uri="{FF2B5EF4-FFF2-40B4-BE49-F238E27FC236}">
                  <a16:creationId xmlns:a16="http://schemas.microsoft.com/office/drawing/2014/main" id="{F215E343-E2E4-AD4C-9697-A2C4B0DDB3DF}"/>
                </a:ext>
              </a:extLst>
            </p:cNvPr>
            <p:cNvSpPr/>
            <p:nvPr/>
          </p:nvSpPr>
          <p:spPr>
            <a:xfrm>
              <a:off x="205363" y="164088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6" name="Circle">
              <a:extLst>
                <a:ext uri="{FF2B5EF4-FFF2-40B4-BE49-F238E27FC236}">
                  <a16:creationId xmlns:a16="http://schemas.microsoft.com/office/drawing/2014/main" id="{47E09430-EEE2-0D42-A966-5734F324436A}"/>
                </a:ext>
              </a:extLst>
            </p:cNvPr>
            <p:cNvSpPr/>
            <p:nvPr/>
          </p:nvSpPr>
          <p:spPr>
            <a:xfrm>
              <a:off x="69850" y="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7" name="Circle">
              <a:extLst>
                <a:ext uri="{FF2B5EF4-FFF2-40B4-BE49-F238E27FC236}">
                  <a16:creationId xmlns:a16="http://schemas.microsoft.com/office/drawing/2014/main" id="{D1EB9C41-30DB-7E4F-A30D-D6B856227706}"/>
                </a:ext>
              </a:extLst>
            </p:cNvPr>
            <p:cNvSpPr/>
            <p:nvPr/>
          </p:nvSpPr>
          <p:spPr>
            <a:xfrm>
              <a:off x="184150" y="8255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8" name="Circle">
              <a:extLst>
                <a:ext uri="{FF2B5EF4-FFF2-40B4-BE49-F238E27FC236}">
                  <a16:creationId xmlns:a16="http://schemas.microsoft.com/office/drawing/2014/main" id="{7C90AE6C-F8F6-0743-99AA-90C2923A8FB2}"/>
                </a:ext>
              </a:extLst>
            </p:cNvPr>
            <p:cNvSpPr/>
            <p:nvPr/>
          </p:nvSpPr>
          <p:spPr>
            <a:xfrm>
              <a:off x="155575" y="412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99" name="Circle">
              <a:extLst>
                <a:ext uri="{FF2B5EF4-FFF2-40B4-BE49-F238E27FC236}">
                  <a16:creationId xmlns:a16="http://schemas.microsoft.com/office/drawing/2014/main" id="{49CFE621-C467-FB48-B3B9-C10EDA673B0D}"/>
                </a:ext>
              </a:extLst>
            </p:cNvPr>
            <p:cNvSpPr/>
            <p:nvPr/>
          </p:nvSpPr>
          <p:spPr>
            <a:xfrm>
              <a:off x="117475" y="14287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00" name="Circle">
              <a:extLst>
                <a:ext uri="{FF2B5EF4-FFF2-40B4-BE49-F238E27FC236}">
                  <a16:creationId xmlns:a16="http://schemas.microsoft.com/office/drawing/2014/main" id="{1E669952-527B-424C-A297-53C5649B2A93}"/>
                </a:ext>
              </a:extLst>
            </p:cNvPr>
            <p:cNvSpPr/>
            <p:nvPr/>
          </p:nvSpPr>
          <p:spPr>
            <a:xfrm>
              <a:off x="155575" y="1651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01" name="Circle">
              <a:extLst>
                <a:ext uri="{FF2B5EF4-FFF2-40B4-BE49-F238E27FC236}">
                  <a16:creationId xmlns:a16="http://schemas.microsoft.com/office/drawing/2014/main" id="{0895BA21-041C-3744-AAE2-1678EB359C74}"/>
                </a:ext>
              </a:extLst>
            </p:cNvPr>
            <p:cNvSpPr/>
            <p:nvPr/>
          </p:nvSpPr>
          <p:spPr>
            <a:xfrm>
              <a:off x="127000" y="114300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  <p:sp>
          <p:nvSpPr>
            <p:cNvPr id="102" name="Circle">
              <a:extLst>
                <a:ext uri="{FF2B5EF4-FFF2-40B4-BE49-F238E27FC236}">
                  <a16:creationId xmlns:a16="http://schemas.microsoft.com/office/drawing/2014/main" id="{EAD0B85A-386F-E24E-A68E-91E4DF8981FC}"/>
                </a:ext>
              </a:extLst>
            </p:cNvPr>
            <p:cNvSpPr/>
            <p:nvPr/>
          </p:nvSpPr>
          <p:spPr>
            <a:xfrm>
              <a:off x="171450" y="123825"/>
              <a:ext cx="42428" cy="42428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24207" tIns="24207" rIns="24207" bIns="24207" numCol="1" anchor="ctr">
              <a:noAutofit/>
            </a:bodyPr>
            <a:lstStyle/>
            <a:p>
              <a:pPr algn="ctr">
                <a:spcBef>
                  <a:spcPts val="0"/>
                </a:spcBef>
                <a:defRPr sz="160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  <a:endParaRPr/>
            </a:p>
          </p:txBody>
        </p:sp>
      </p:grpSp>
      <p:pic>
        <p:nvPicPr>
          <p:cNvPr id="103" name="Рисунок 3">
            <a:extLst>
              <a:ext uri="{FF2B5EF4-FFF2-40B4-BE49-F238E27FC236}">
                <a16:creationId xmlns:a16="http://schemas.microsoft.com/office/drawing/2014/main" id="{43E3899D-BE91-5D41-BAA6-E007105728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5130" y="566024"/>
            <a:ext cx="6197087" cy="373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0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62E13-0B39-0548-8C61-0AE66FCB74D4}"/>
              </a:ext>
            </a:extLst>
          </p:cNvPr>
          <p:cNvSpPr txBox="1"/>
          <p:nvPr/>
        </p:nvSpPr>
        <p:spPr>
          <a:xfrm>
            <a:off x="539552" y="692696"/>
            <a:ext cx="8025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spcAft>
                <a:spcPts val="1800"/>
              </a:spcAft>
              <a:buClr>
                <a:srgbClr val="2459A4"/>
              </a:buClr>
              <a:defRPr sz="2400">
                <a:solidFill>
                  <a:srgbClr val="54748B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>
                <a:solidFill>
                  <a:srgbClr val="28516A"/>
                </a:solidFill>
              </a:rPr>
              <a:t>Состоятельность</a:t>
            </a:r>
            <a:r>
              <a:rPr lang="ru-RU" dirty="0"/>
              <a:t> </a:t>
            </a:r>
            <a:r>
              <a:rPr lang="ru-RU" dirty="0">
                <a:solidFill>
                  <a:srgbClr val="373737"/>
                </a:solidFill>
              </a:rPr>
              <a:t>– последовательность оценок при увеличении числа наблюдений сходится к истинному значению параметра</a:t>
            </a:r>
          </a:p>
        </p:txBody>
      </p:sp>
    </p:spTree>
    <p:extLst>
      <p:ext uri="{BB962C8B-B14F-4D97-AF65-F5344CB8AC3E}">
        <p14:creationId xmlns:p14="http://schemas.microsoft.com/office/powerpoint/2010/main" val="256901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573284-129B-D14A-88F9-FB3B0D677535}"/>
              </a:ext>
            </a:extLst>
          </p:cNvPr>
          <p:cNvSpPr txBox="1"/>
          <p:nvPr/>
        </p:nvSpPr>
        <p:spPr>
          <a:xfrm>
            <a:off x="539552" y="692696"/>
            <a:ext cx="8025894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spcAft>
                <a:spcPts val="1800"/>
              </a:spcAft>
              <a:buClr>
                <a:srgbClr val="2459A4"/>
              </a:buClr>
              <a:defRPr sz="2400">
                <a:solidFill>
                  <a:srgbClr val="54748B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>
                <a:solidFill>
                  <a:srgbClr val="28516A"/>
                </a:solidFill>
              </a:rPr>
              <a:t>Состоятельность</a:t>
            </a:r>
            <a:r>
              <a:rPr lang="ru-RU" dirty="0"/>
              <a:t> </a:t>
            </a:r>
            <a:r>
              <a:rPr lang="ru-RU" dirty="0">
                <a:solidFill>
                  <a:srgbClr val="373737"/>
                </a:solidFill>
              </a:rPr>
              <a:t>– последовательность оценок при увеличении числа наблюдений сходится к истинному значению параметра</a:t>
            </a:r>
          </a:p>
          <a:p>
            <a:pPr>
              <a:spcAft>
                <a:spcPts val="1200"/>
              </a:spcAft>
            </a:pPr>
            <a:r>
              <a:rPr lang="ru-RU" dirty="0">
                <a:solidFill>
                  <a:srgbClr val="28516A"/>
                </a:solidFill>
              </a:rPr>
              <a:t>Как проверить:</a:t>
            </a:r>
          </a:p>
          <a:p>
            <a:pPr marL="342900" indent="-342900">
              <a:spcAft>
                <a:spcPts val="1200"/>
              </a:spcAft>
              <a:buClr>
                <a:srgbClr val="54748B"/>
              </a:buCl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73737"/>
                </a:solidFill>
              </a:rPr>
              <a:t>используя ЗБЧ найти  к чему сходится оценка</a:t>
            </a:r>
          </a:p>
          <a:p>
            <a:pPr marL="342900" indent="-342900">
              <a:spcAft>
                <a:spcPts val="1200"/>
              </a:spcAft>
              <a:buClr>
                <a:srgbClr val="54748B"/>
              </a:buCl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73737"/>
                </a:solidFill>
              </a:rPr>
              <a:t>использовать </a:t>
            </a:r>
            <a:r>
              <a:rPr lang="ru-RU" dirty="0">
                <a:solidFill>
                  <a:srgbClr val="28516A"/>
                </a:solidFill>
              </a:rPr>
              <a:t>условие Чебышёва</a:t>
            </a:r>
            <a:r>
              <a:rPr lang="ru-RU" dirty="0">
                <a:solidFill>
                  <a:srgbClr val="373737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5525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AD940F4-7DD1-DD4A-AD7B-EC92D8101427}"/>
              </a:ext>
            </a:extLst>
          </p:cNvPr>
          <p:cNvSpPr/>
          <p:nvPr/>
        </p:nvSpPr>
        <p:spPr>
          <a:xfrm>
            <a:off x="827584" y="3717032"/>
            <a:ext cx="7560840" cy="259228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7" name="Прямоугольник 1">
            <a:extLst>
              <a:ext uri="{FF2B5EF4-FFF2-40B4-BE49-F238E27FC236}">
                <a16:creationId xmlns:a16="http://schemas.microsoft.com/office/drawing/2014/main" id="{33CF9DB3-F509-A74B-829A-1335F28C95DA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C9BBBE-AC92-754D-8FA8-E9F52A9283C6}"/>
              </a:ext>
            </a:extLst>
          </p:cNvPr>
          <p:cNvSpPr txBox="1"/>
          <p:nvPr/>
        </p:nvSpPr>
        <p:spPr>
          <a:xfrm>
            <a:off x="539552" y="692696"/>
            <a:ext cx="8025894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spcAft>
                <a:spcPts val="1800"/>
              </a:spcAft>
              <a:buClr>
                <a:srgbClr val="2459A4"/>
              </a:buClr>
              <a:defRPr sz="2400">
                <a:solidFill>
                  <a:srgbClr val="54748B"/>
                </a:solidFill>
                <a:latin typeface="Myriad Pro" panose="020B0503030403020204" pitchFamily="34" charset="0"/>
              </a:defRPr>
            </a:lvl1pPr>
          </a:lstStyle>
          <a:p>
            <a:r>
              <a:rPr lang="ru-RU" dirty="0">
                <a:solidFill>
                  <a:srgbClr val="28516A"/>
                </a:solidFill>
              </a:rPr>
              <a:t>Состоятельность</a:t>
            </a:r>
            <a:r>
              <a:rPr lang="ru-RU" dirty="0"/>
              <a:t> </a:t>
            </a:r>
            <a:r>
              <a:rPr lang="ru-RU" dirty="0">
                <a:solidFill>
                  <a:srgbClr val="373737"/>
                </a:solidFill>
              </a:rPr>
              <a:t>– последовательность оценок при увеличении числа наблюдений сходится к истинному значению параметра</a:t>
            </a:r>
          </a:p>
          <a:p>
            <a:pPr>
              <a:spcAft>
                <a:spcPts val="1200"/>
              </a:spcAft>
            </a:pPr>
            <a:r>
              <a:rPr lang="ru-RU" dirty="0">
                <a:solidFill>
                  <a:srgbClr val="28516A"/>
                </a:solidFill>
              </a:rPr>
              <a:t>Как проверить:</a:t>
            </a:r>
          </a:p>
          <a:p>
            <a:pPr marL="342900" indent="-342900">
              <a:spcAft>
                <a:spcPts val="1200"/>
              </a:spcAft>
              <a:buClr>
                <a:srgbClr val="54748B"/>
              </a:buCl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73737"/>
                </a:solidFill>
              </a:rPr>
              <a:t>используя ЗБЧ найти  к чему сходится оценка</a:t>
            </a:r>
          </a:p>
          <a:p>
            <a:pPr marL="342900" indent="-342900">
              <a:spcAft>
                <a:spcPts val="1200"/>
              </a:spcAft>
              <a:buClr>
                <a:srgbClr val="54748B"/>
              </a:buCl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73737"/>
                </a:solidFill>
              </a:rPr>
              <a:t>использовать </a:t>
            </a:r>
            <a:r>
              <a:rPr lang="ru-RU" dirty="0">
                <a:solidFill>
                  <a:srgbClr val="28516A"/>
                </a:solidFill>
              </a:rPr>
              <a:t>условие Чебышёва</a:t>
            </a:r>
            <a:r>
              <a:rPr lang="ru-RU" dirty="0">
                <a:solidFill>
                  <a:srgbClr val="373737"/>
                </a:solidFill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6AB4ED-BBF8-3448-8F74-7864A1BF0B0A}"/>
              </a:ext>
            </a:extLst>
          </p:cNvPr>
          <p:cNvSpPr txBox="1"/>
          <p:nvPr/>
        </p:nvSpPr>
        <p:spPr>
          <a:xfrm>
            <a:off x="1187624" y="3933056"/>
            <a:ext cx="68798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Если оценка несмещённая и её дисперсия при росте </a:t>
            </a:r>
            <a:r>
              <a:rPr lang="en-GB" sz="2400" dirty="0">
                <a:solidFill>
                  <a:srgbClr val="373737"/>
                </a:solidFill>
                <a:latin typeface="Myriad Pro" panose="020B0503030403020204" pitchFamily="34" charset="0"/>
              </a:rPr>
              <a:t>n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стремится к нулю ⇒ она состоятельная: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5">
                <a:extLst>
                  <a:ext uri="{FF2B5EF4-FFF2-40B4-BE49-F238E27FC236}">
                    <a16:creationId xmlns:a16="http://schemas.microsoft.com/office/drawing/2014/main" id="{1D0F5021-27CB-5A48-B589-9593A0032AF7}"/>
                  </a:ext>
                </a:extLst>
              </p:cNvPr>
              <p:cNvSpPr/>
              <p:nvPr/>
            </p:nvSpPr>
            <p:spPr>
              <a:xfrm>
                <a:off x="2576507" y="4941168"/>
                <a:ext cx="4102085" cy="10377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sz="2400" b="0" i="1" dirty="0">
                  <a:solidFill>
                    <a:srgbClr val="28516A"/>
                  </a:solidFill>
                  <a:latin typeface="Cambria Math" panose="02040503050406030204" pitchFamily="18" charset="0"/>
                </a:endParaRPr>
              </a:p>
              <a:p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𝑉𝑎𝑟</m:t>
                    </m:r>
                    <m:d>
                      <m:dPr>
                        <m:ctrlPr>
                          <a:rPr lang="en-US" sz="240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b="0" i="1" dirty="0" smtClean="0">
                                <a:solidFill>
                                  <a:srgbClr val="28516A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b="0" i="1" dirty="0" smtClean="0">
                            <a:solidFill>
                              <a:srgbClr val="28516A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a:rPr lang="en-US" sz="2400" b="0" i="1" dirty="0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 →0</m:t>
                    </m:r>
                  </m:oMath>
                </a14:m>
                <a:r>
                  <a:rPr lang="en-US" sz="2400" dirty="0">
                    <a:solidFill>
                      <a:srgbClr val="28516A"/>
                    </a:solidFill>
                  </a:rPr>
                  <a:t> </a:t>
                </a:r>
                <a:r>
                  <a:rPr lang="ru-RU" sz="2400" dirty="0">
                    <a:solidFill>
                      <a:srgbClr val="28516A"/>
                    </a:solidFill>
                  </a:rPr>
                  <a:t>при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solidFill>
                          <a:srgbClr val="28516A"/>
                        </a:solidFill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5">
                <a:extLst>
                  <a:ext uri="{FF2B5EF4-FFF2-40B4-BE49-F238E27FC236}">
                    <a16:creationId xmlns:a16="http://schemas.microsoft.com/office/drawing/2014/main" id="{1D0F5021-27CB-5A48-B589-9593A0032A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6507" y="4941168"/>
                <a:ext cx="4102085" cy="1037720"/>
              </a:xfrm>
              <a:prstGeom prst="rect">
                <a:avLst/>
              </a:prstGeom>
              <a:blipFill>
                <a:blip r:embed="rId4"/>
                <a:stretch>
                  <a:fillRect b="-481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16916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E0D604C-F560-A149-B204-88FD448A85A8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424936" cy="20467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6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Оценки можно сравнивать между собой с помощью различных функций потерь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используют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E0D604C-F560-A149-B204-88FD448A85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424936" cy="2046714"/>
              </a:xfrm>
              <a:prstGeom prst="rect">
                <a:avLst/>
              </a:prstGeom>
              <a:blipFill>
                <a:blip r:embed="rId4"/>
                <a:stretch>
                  <a:fillRect l="-902" t="-246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6">
                <a:extLst>
                  <a:ext uri="{FF2B5EF4-FFF2-40B4-BE49-F238E27FC236}">
                    <a16:creationId xmlns:a16="http://schemas.microsoft.com/office/drawing/2014/main" id="{0B5A0E44-1BD9-A448-BE31-F684CA1A7621}"/>
                  </a:ext>
                </a:extLst>
              </p:cNvPr>
              <p:cNvSpPr/>
              <p:nvPr/>
            </p:nvSpPr>
            <p:spPr>
              <a:xfrm>
                <a:off x="1715840" y="1553601"/>
                <a:ext cx="5977582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6">
                <a:extLst>
                  <a:ext uri="{FF2B5EF4-FFF2-40B4-BE49-F238E27FC236}">
                    <a16:creationId xmlns:a16="http://schemas.microsoft.com/office/drawing/2014/main" id="{0B5A0E44-1BD9-A448-BE31-F684CA1A76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5840" y="1553601"/>
                <a:ext cx="5977582" cy="582147"/>
              </a:xfrm>
              <a:prstGeom prst="rect">
                <a:avLst/>
              </a:prstGeom>
              <a:blipFill>
                <a:blip r:embed="rId5"/>
                <a:stretch>
                  <a:fillRect b="-1276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883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76F9ECA-D6FB-A346-8973-932C880E679C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424936" cy="33855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6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Оценки можно сравнивать между собой с помощью различных функций потерь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используют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Поиск компромисса между смещением и разбросом  позволяет уменьшить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этим часто пользуются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 машинном обучении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(регуляризация) 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76F9ECA-D6FB-A346-8973-932C880E67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424936" cy="3385542"/>
              </a:xfrm>
              <a:prstGeom prst="rect">
                <a:avLst/>
              </a:prstGeom>
              <a:blipFill>
                <a:blip r:embed="rId4"/>
                <a:stretch>
                  <a:fillRect l="-902" t="-1498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6">
                <a:extLst>
                  <a:ext uri="{FF2B5EF4-FFF2-40B4-BE49-F238E27FC236}">
                    <a16:creationId xmlns:a16="http://schemas.microsoft.com/office/drawing/2014/main" id="{766476DC-B63F-6947-B9C4-FF24A1A1191D}"/>
                  </a:ext>
                </a:extLst>
              </p:cNvPr>
              <p:cNvSpPr/>
              <p:nvPr/>
            </p:nvSpPr>
            <p:spPr>
              <a:xfrm>
                <a:off x="1715840" y="1553601"/>
                <a:ext cx="5977582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6">
                <a:extLst>
                  <a:ext uri="{FF2B5EF4-FFF2-40B4-BE49-F238E27FC236}">
                    <a16:creationId xmlns:a16="http://schemas.microsoft.com/office/drawing/2014/main" id="{766476DC-B63F-6947-B9C4-FF24A1A119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5840" y="1553601"/>
                <a:ext cx="5977582" cy="582147"/>
              </a:xfrm>
              <a:prstGeom prst="rect">
                <a:avLst/>
              </a:prstGeom>
              <a:blipFill>
                <a:blip r:embed="rId5"/>
                <a:stretch>
                  <a:fillRect b="-1276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725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F4DFBC-CCBC-884D-A85D-0E74DB623940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424936" cy="43550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6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Оценки можно сравнивать между собой с помощью различных функций потерь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используют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Поиск компромисса между смещением и разбросом  позволяет уменьшить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этим часто пользуются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 машинном обучении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(регуляризация) 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В классе всех возможных оценок наилучшей в смысле </a:t>
                </a:r>
                <a:br>
                  <a:rPr lang="ru-RU" sz="2400" i="1" dirty="0">
                    <a:solidFill>
                      <a:srgbClr val="373737"/>
                    </a:solidFill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оценки не существует</a:t>
                </a: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F4DFBC-CCBC-884D-A85D-0E74DB6239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424936" cy="4355038"/>
              </a:xfrm>
              <a:prstGeom prst="rect">
                <a:avLst/>
              </a:prstGeom>
              <a:blipFill>
                <a:blip r:embed="rId4"/>
                <a:stretch>
                  <a:fillRect l="-902" t="-116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6">
                <a:extLst>
                  <a:ext uri="{FF2B5EF4-FFF2-40B4-BE49-F238E27FC236}">
                    <a16:creationId xmlns:a16="http://schemas.microsoft.com/office/drawing/2014/main" id="{58F41F4B-7261-8E49-A0C8-56E252FDF841}"/>
                  </a:ext>
                </a:extLst>
              </p:cNvPr>
              <p:cNvSpPr/>
              <p:nvPr/>
            </p:nvSpPr>
            <p:spPr>
              <a:xfrm>
                <a:off x="1715840" y="1553601"/>
                <a:ext cx="5977582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6">
                <a:extLst>
                  <a:ext uri="{FF2B5EF4-FFF2-40B4-BE49-F238E27FC236}">
                    <a16:creationId xmlns:a16="http://schemas.microsoft.com/office/drawing/2014/main" id="{58F41F4B-7261-8E49-A0C8-56E252FDF8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5840" y="1553601"/>
                <a:ext cx="5977582" cy="582147"/>
              </a:xfrm>
              <a:prstGeom prst="rect">
                <a:avLst/>
              </a:prstGeom>
              <a:blipFill>
                <a:blip r:embed="rId5"/>
                <a:stretch>
                  <a:fillRect b="-1276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63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">
            <a:extLst>
              <a:ext uri="{FF2B5EF4-FFF2-40B4-BE49-F238E27FC236}">
                <a16:creationId xmlns:a16="http://schemas.microsoft.com/office/drawing/2014/main" id="{3532A420-516A-8645-8303-911456ADBE62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73577-3D20-2F4D-9BE4-7F391FB230A6}"/>
                  </a:ext>
                </a:extLst>
              </p:cNvPr>
              <p:cNvSpPr txBox="1"/>
              <p:nvPr/>
            </p:nvSpPr>
            <p:spPr>
              <a:xfrm>
                <a:off x="539552" y="692696"/>
                <a:ext cx="8424936" cy="4955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6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Оценки можно сравнивать между собой с помощью различных функций потерь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обычно используют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:</a:t>
                </a:r>
                <a:endParaRPr lang="ru-RU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Поиск компромисса между смещением и разбросом  позволяет уменьшить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</a:rPr>
                  <a:t>этим часто пользуются </a:t>
                </a:r>
                <a:br>
                  <a:rPr lang="ru-RU" sz="2400" dirty="0">
                    <a:solidFill>
                      <a:srgbClr val="373737"/>
                    </a:solidFill>
                  </a:rPr>
                </a:br>
                <a:r>
                  <a:rPr lang="ru-RU" sz="2400" dirty="0">
                    <a:solidFill>
                      <a:srgbClr val="373737"/>
                    </a:solidFill>
                  </a:rPr>
                  <a:t>в машинном обучении </a:t>
                </a:r>
                <a:r>
                  <a:rPr lang="ru-RU" sz="2400" b="1" dirty="0">
                    <a:solidFill>
                      <a:srgbClr val="373737"/>
                    </a:solidFill>
                  </a:rPr>
                  <a:t>(регуляризация) </a:t>
                </a:r>
                <a:endParaRPr lang="ru-RU" sz="2400" dirty="0">
                  <a:solidFill>
                    <a:srgbClr val="373737"/>
                  </a:solidFill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В классе всех возможных оценок наилучшей в смысле </a:t>
                </a:r>
                <a:br>
                  <a:rPr lang="ru-RU" sz="2400" i="1" dirty="0">
                    <a:solidFill>
                      <a:srgbClr val="373737"/>
                    </a:solidFill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sz="2400" dirty="0">
                    <a:solidFill>
                      <a:srgbClr val="373737"/>
                    </a:solidFill>
                  </a:rPr>
                  <a:t> </a:t>
                </a:r>
                <a:r>
                  <a:rPr lang="ru-RU" sz="2400" dirty="0">
                    <a:solidFill>
                      <a:srgbClr val="373737"/>
                    </a:solidFill>
                  </a:rPr>
                  <a:t>оценки не существует</a:t>
                </a: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r>
                  <a:rPr lang="ru-RU" sz="2400" dirty="0">
                    <a:solidFill>
                      <a:srgbClr val="373737"/>
                    </a:solidFill>
                  </a:rPr>
                  <a:t>Обычно нас интересуют несмещённые оценки</a:t>
                </a:r>
                <a:endParaRPr lang="en-US" sz="240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pPr>
                  <a:spcAft>
                    <a:spcPts val="1800"/>
                  </a:spcAft>
                  <a:buClr>
                    <a:srgbClr val="2459A4"/>
                  </a:buClr>
                </a:pPr>
                <a:endParaRPr lang="ru-RU" sz="2400" dirty="0">
                  <a:solidFill>
                    <a:srgbClr val="5E5E5E"/>
                  </a:solidFill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1773577-3D20-2F4D-9BE4-7F391FB230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92696"/>
                <a:ext cx="8424936" cy="4955203"/>
              </a:xfrm>
              <a:prstGeom prst="rect">
                <a:avLst/>
              </a:prstGeom>
              <a:blipFill>
                <a:blip r:embed="rId4"/>
                <a:stretch>
                  <a:fillRect l="-902" t="-1023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Прямоугольник 6">
                <a:extLst>
                  <a:ext uri="{FF2B5EF4-FFF2-40B4-BE49-F238E27FC236}">
                    <a16:creationId xmlns:a16="http://schemas.microsoft.com/office/drawing/2014/main" id="{F9DD4E28-715F-4540-9419-73D750C718B2}"/>
                  </a:ext>
                </a:extLst>
              </p:cNvPr>
              <p:cNvSpPr/>
              <p:nvPr/>
            </p:nvSpPr>
            <p:spPr>
              <a:xfrm>
                <a:off x="1715840" y="1553601"/>
                <a:ext cx="5977582" cy="5821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solidFill>
                                        <a:srgbClr val="28516A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bias</m:t>
                          </m:r>
                        </m:e>
                        <m:sup>
                          <m:r>
                            <a:rPr lang="en-US" sz="2400" b="0" i="0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400" b="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9" name="Прямоугольник 6">
                <a:extLst>
                  <a:ext uri="{FF2B5EF4-FFF2-40B4-BE49-F238E27FC236}">
                    <a16:creationId xmlns:a16="http://schemas.microsoft.com/office/drawing/2014/main" id="{F9DD4E28-715F-4540-9419-73D750C718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5840" y="1553601"/>
                <a:ext cx="5977582" cy="582147"/>
              </a:xfrm>
              <a:prstGeom prst="rect">
                <a:avLst/>
              </a:prstGeom>
              <a:blipFill>
                <a:blip r:embed="rId5"/>
                <a:stretch>
                  <a:fillRect b="-12766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293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9E33E0D5-9293-3E44-B994-5A6DF01A7E2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C1809E-3E71-5142-ACFE-24618CB69305}"/>
              </a:ext>
            </a:extLst>
          </p:cNvPr>
          <p:cNvSpPr txBox="1"/>
          <p:nvPr/>
        </p:nvSpPr>
        <p:spPr>
          <a:xfrm>
            <a:off x="539552" y="692696"/>
            <a:ext cx="8025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  <a:r>
              <a:rPr lang="ru-RU" sz="2400" dirty="0">
                <a:solidFill>
                  <a:srgbClr val="2459A4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  хотим самый узкий доверительный интервал ⇒ ищем оценку с самой маленькой дисперсией в каком-то классе</a:t>
            </a:r>
          </a:p>
        </p:txBody>
      </p:sp>
    </p:spTree>
    <p:extLst>
      <p:ext uri="{BB962C8B-B14F-4D97-AF65-F5344CB8AC3E}">
        <p14:creationId xmlns:p14="http://schemas.microsoft.com/office/powerpoint/2010/main" val="90128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9E33E0D5-9293-3E44-B994-5A6DF01A7E2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F2AE6-3D66-BC4D-AC7B-327AEACAAC5A}"/>
              </a:ext>
            </a:extLst>
          </p:cNvPr>
          <p:cNvSpPr txBox="1"/>
          <p:nvPr/>
        </p:nvSpPr>
        <p:spPr>
          <a:xfrm>
            <a:off x="539552" y="692696"/>
            <a:ext cx="802589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  <a:r>
              <a:rPr lang="ru-RU" sz="2400" dirty="0">
                <a:solidFill>
                  <a:srgbClr val="2459A4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  хотим самый узкий доверительный интервал ⇒ ищем оценку с самой маленькой дисперсией в каком-то классе</a:t>
            </a:r>
          </a:p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Как проверить:</a:t>
            </a:r>
          </a:p>
          <a:p>
            <a:pPr marL="342900" indent="-342900">
              <a:buClr>
                <a:srgbClr val="54748B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иногда помогает неравенство </a:t>
            </a: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2400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550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4" name="applause.wav"/>
          </p:stSnd>
        </p:sndAc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1">
            <a:extLst>
              <a:ext uri="{FF2B5EF4-FFF2-40B4-BE49-F238E27FC236}">
                <a16:creationId xmlns:a16="http://schemas.microsoft.com/office/drawing/2014/main" id="{9E33E0D5-9293-3E44-B994-5A6DF01A7E29}"/>
              </a:ext>
            </a:extLst>
          </p:cNvPr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Резюме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240CFE-4437-F442-ACDC-501E6BD7A830}"/>
              </a:ext>
            </a:extLst>
          </p:cNvPr>
          <p:cNvSpPr txBox="1"/>
          <p:nvPr/>
        </p:nvSpPr>
        <p:spPr>
          <a:xfrm>
            <a:off x="539552" y="692696"/>
            <a:ext cx="802589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rgbClr val="2459A4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Эффективность</a:t>
            </a:r>
            <a:r>
              <a:rPr lang="ru-RU" sz="2400" dirty="0">
                <a:solidFill>
                  <a:srgbClr val="2459A4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–  хотим самый узкий доверительный интервал ⇒ ищем оценку с самой маленькой дисперсией в каком-то классе</a:t>
            </a:r>
          </a:p>
          <a:p>
            <a:pPr>
              <a:buClr>
                <a:srgbClr val="2459A4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Как проверить:</a:t>
            </a:r>
          </a:p>
          <a:p>
            <a:pPr marL="342900" indent="-342900">
              <a:buClr>
                <a:srgbClr val="54748B"/>
              </a:buClr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иногда помогает неравенство </a:t>
            </a:r>
            <a:r>
              <a:rPr lang="ru-RU" sz="2400" dirty="0" err="1">
                <a:solidFill>
                  <a:srgbClr val="28516A"/>
                </a:solidFill>
                <a:latin typeface="Myriad Pro" panose="020B0503030403020204" pitchFamily="34" charset="0"/>
              </a:rPr>
              <a:t>Рао-Фреше-Крамера</a:t>
            </a:r>
            <a:endParaRPr lang="ru-RU" sz="2400" dirty="0">
              <a:solidFill>
                <a:srgbClr val="28516A"/>
              </a:solidFill>
              <a:latin typeface="Myriad Pro" panose="020B0503030403020204" pitchFamily="34" charset="0"/>
            </a:endParaRPr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D98E9237-0164-9642-915D-ED86709A5887}"/>
              </a:ext>
            </a:extLst>
          </p:cNvPr>
          <p:cNvSpPr/>
          <p:nvPr/>
        </p:nvSpPr>
        <p:spPr>
          <a:xfrm>
            <a:off x="1015764" y="3212976"/>
            <a:ext cx="7549682" cy="2768330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  <a:effectLst/>
        </p:spPr>
        <p:txBody>
          <a:bodyPr lIns="24207" tIns="24207" rIns="24207" bIns="24207" anchor="ctr"/>
          <a:lstStyle/>
          <a:p>
            <a:pPr algn="ctr">
              <a:spcBef>
                <a:spcPts val="0"/>
              </a:spcBef>
              <a:defRPr sz="160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7BE88E-1C0A-1141-94F8-5C99A021CEAE}"/>
              </a:ext>
            </a:extLst>
          </p:cNvPr>
          <p:cNvSpPr txBox="1"/>
          <p:nvPr/>
        </p:nvSpPr>
        <p:spPr>
          <a:xfrm>
            <a:off x="827584" y="4184942"/>
            <a:ext cx="80167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2459A4"/>
              </a:buClr>
            </a:pP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Если мы получили равенство, оценка эффективна.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Если нет, мы не можем сказать про неё ничего конкретного, и нужна более мощная процедура </a:t>
            </a:r>
            <a:b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</a:b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для проверки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Прямоугольник 3">
                <a:extLst>
                  <a:ext uri="{FF2B5EF4-FFF2-40B4-BE49-F238E27FC236}">
                    <a16:creationId xmlns:a16="http://schemas.microsoft.com/office/drawing/2014/main" id="{A3F9780B-CF7C-A14E-B9AF-EDE2B16DAE44}"/>
                  </a:ext>
                </a:extLst>
              </p:cNvPr>
              <p:cNvSpPr/>
              <p:nvPr/>
            </p:nvSpPr>
            <p:spPr>
              <a:xfrm>
                <a:off x="3463896" y="3339144"/>
                <a:ext cx="2596160" cy="8419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</m:d>
                      <m:r>
                        <a:rPr lang="en-US" sz="2400" i="1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rgbClr val="28516A"/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1" name="Прямоугольник 3">
                <a:extLst>
                  <a:ext uri="{FF2B5EF4-FFF2-40B4-BE49-F238E27FC236}">
                    <a16:creationId xmlns:a16="http://schemas.microsoft.com/office/drawing/2014/main" id="{A3F9780B-CF7C-A14E-B9AF-EDE2B16DAE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896" y="3339144"/>
                <a:ext cx="2596160" cy="841962"/>
              </a:xfrm>
              <a:prstGeom prst="rect">
                <a:avLst/>
              </a:prstGeom>
              <a:blipFill>
                <a:blip r:embed="rId4"/>
                <a:stretch>
                  <a:fillRect b="-895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0880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5" name="applause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Прямоугольник 12">
                <a:extLst>
                  <a:ext uri="{FF2B5EF4-FFF2-40B4-BE49-F238E27FC236}">
                    <a16:creationId xmlns:a16="http://schemas.microsoft.com/office/drawing/2014/main" id="{49FEE9AD-476F-6642-9AF6-C7D8EEC9F6CF}"/>
                  </a:ext>
                </a:extLst>
              </p:cNvPr>
              <p:cNvSpPr/>
              <p:nvPr/>
            </p:nvSpPr>
            <p:spPr>
              <a:xfrm>
                <a:off x="4171306" y="1720957"/>
                <a:ext cx="978409" cy="5582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54748B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54748B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groupChr>
                        <m:groupChrPr>
                          <m:chr m:val="→"/>
                          <m:vertJc m:val="bot"/>
                          <m:ctrlPr>
                            <a:rPr lang="en-US" sz="2400" i="1">
                              <a:solidFill>
                                <a:srgbClr val="54748B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400" i="1">
                              <a:solidFill>
                                <a:srgbClr val="54748B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groupChr>
                      <m:r>
                        <a:rPr lang="en-US" sz="2400" b="0" i="1" smtClean="0">
                          <a:solidFill>
                            <a:srgbClr val="54748B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ru-RU" sz="2400" dirty="0">
                  <a:solidFill>
                    <a:srgbClr val="54748B"/>
                  </a:solidFill>
                </a:endParaRPr>
              </a:p>
            </p:txBody>
          </p:sp>
        </mc:Choice>
        <mc:Fallback xmlns="">
          <p:sp>
            <p:nvSpPr>
              <p:cNvPr id="6" name="Прямоугольник 12">
                <a:extLst>
                  <a:ext uri="{FF2B5EF4-FFF2-40B4-BE49-F238E27FC236}">
                    <a16:creationId xmlns:a16="http://schemas.microsoft.com/office/drawing/2014/main" id="{49FEE9AD-476F-6642-9AF6-C7D8EEC9F6C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1306" y="1720957"/>
                <a:ext cx="978409" cy="558230"/>
              </a:xfrm>
              <a:prstGeom prst="rect">
                <a:avLst/>
              </a:prstGeom>
              <a:blipFill>
                <a:blip r:embed="rId5"/>
                <a:stretch>
                  <a:fillRect t="-9091" b="-5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2FE1053-BD35-8B4C-8829-AE66D5570E40}"/>
                  </a:ext>
                </a:extLst>
              </p:cNvPr>
              <p:cNvSpPr txBox="1"/>
              <p:nvPr/>
            </p:nvSpPr>
            <p:spPr>
              <a:xfrm>
                <a:off x="539552" y="688660"/>
                <a:ext cx="8241918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состоятельной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она сходится по вероятности к истинному значению параметра при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endParaRPr lang="en-US" sz="2400" b="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r>
                  <a:rPr lang="ru-RU" sz="2400" dirty="0">
                    <a:solidFill>
                      <a:srgbClr val="373737"/>
                    </a:solidFill>
                  </a:rPr>
                  <a:t> </a:t>
                </a:r>
              </a:p>
              <a:p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2FE1053-BD35-8B4C-8829-AE66D5570E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88660"/>
                <a:ext cx="8241918" cy="1569660"/>
              </a:xfrm>
              <a:prstGeom prst="rect">
                <a:avLst/>
              </a:prstGeom>
              <a:blipFill>
                <a:blip r:embed="rId6"/>
                <a:stretch>
                  <a:fillRect l="-923" t="-24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1900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7" name="applause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584775"/>
          </a:xfrm>
          <a:prstGeom prst="rect">
            <a:avLst/>
          </a:prstGeom>
        </p:spPr>
        <p:txBody>
          <a:bodyPr vert="horz" wrap="square" lIns="91440" tIns="45720" rIns="0" bIns="0" rtlCol="0" anchor="t">
            <a:noAutofit/>
          </a:bodyPr>
          <a:lstStyle/>
          <a:p>
            <a:pPr>
              <a:spcBef>
                <a:spcPct val="0"/>
              </a:spcBef>
            </a:pPr>
            <a:r>
              <a:rPr lang="ru-RU" sz="3200" b="1" dirty="0">
                <a:solidFill>
                  <a:srgbClr val="28516A"/>
                </a:solidFill>
                <a:latin typeface="Myriad Pro" panose="020B0503030403020204" pitchFamily="34" charset="0"/>
              </a:rPr>
              <a:t>Состоятельность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269F662C-FF55-CB4A-99B3-E6DB9BE9E39C}"/>
                  </a:ext>
                </a:extLst>
              </p:cNvPr>
              <p:cNvSpPr txBox="1"/>
              <p:nvPr/>
            </p:nvSpPr>
            <p:spPr>
              <a:xfrm>
                <a:off x="539552" y="688660"/>
                <a:ext cx="8241918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Clr>
                    <a:srgbClr val="2557A1"/>
                  </a:buClr>
                </a:pP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Оценка называется </a:t>
                </a:r>
                <a:r>
                  <a:rPr lang="ru-RU" sz="2400" dirty="0">
                    <a:solidFill>
                      <a:srgbClr val="28516A"/>
                    </a:solidFill>
                    <a:latin typeface="Myriad Pro" panose="020B0503030403020204" pitchFamily="34" charset="0"/>
                  </a:rPr>
                  <a:t>состоятельной</a:t>
                </a:r>
                <a:r>
                  <a:rPr lang="en-US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, </a:t>
                </a:r>
                <a:r>
                  <a:rPr lang="ru-RU" sz="2400" dirty="0">
                    <a:solidFill>
                      <a:srgbClr val="373737"/>
                    </a:solidFill>
                    <a:latin typeface="Myriad Pro" panose="020B0503030403020204" pitchFamily="34" charset="0"/>
                  </a:rPr>
                  <a:t>если она сходится по вероятности к истинному значению параметра при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solidFill>
                          <a:srgbClr val="373737"/>
                        </a:solidFill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endParaRPr lang="en-US" sz="2400" b="0" dirty="0">
                  <a:solidFill>
                    <a:srgbClr val="373737"/>
                  </a:solidFill>
                  <a:latin typeface="Myriad Pro" panose="020B0503030403020204" pitchFamily="34" charset="0"/>
                </a:endParaRPr>
              </a:p>
              <a:p>
                <a:r>
                  <a:rPr lang="ru-RU" sz="2400" dirty="0">
                    <a:solidFill>
                      <a:srgbClr val="373737"/>
                    </a:solidFill>
                  </a:rPr>
                  <a:t> </a:t>
                </a:r>
              </a:p>
              <a:p>
                <a:endParaRPr lang="ru-RU" sz="2400" dirty="0">
                  <a:solidFill>
                    <a:srgbClr val="373737"/>
                  </a:solidFill>
                </a:endParaRPr>
              </a:p>
            </p:txBody>
          </p:sp>
        </mc:Choice>
        <mc:Fallback xmlns=""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269F662C-FF55-CB4A-99B3-E6DB9BE9E3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688660"/>
                <a:ext cx="8241918" cy="1569660"/>
              </a:xfrm>
              <a:prstGeom prst="rect">
                <a:avLst/>
              </a:prstGeom>
              <a:blipFill>
                <a:blip r:embed="rId4"/>
                <a:stretch>
                  <a:fillRect l="-923" t="-24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7BAA5B5C-0203-7C45-A3D1-BA4783EAF544}"/>
                  </a:ext>
                </a:extLst>
              </p:cNvPr>
              <p:cNvSpPr/>
              <p:nvPr/>
            </p:nvSpPr>
            <p:spPr>
              <a:xfrm>
                <a:off x="4171306" y="1720957"/>
                <a:ext cx="978409" cy="5582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groupChr>
                        <m:groupChrPr>
                          <m:chr m:val="→"/>
                          <m:vertJc m:val="bot"/>
                          <m:ctrl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sz="2400" i="1">
                              <a:solidFill>
                                <a:srgbClr val="28516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groupChr>
                      <m:r>
                        <a:rPr lang="en-US" sz="2400" b="0" i="1" smtClean="0">
                          <a:solidFill>
                            <a:srgbClr val="28516A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ru-RU" sz="2400" dirty="0">
                  <a:solidFill>
                    <a:srgbClr val="28516A"/>
                  </a:solidFill>
                </a:endParaRPr>
              </a:p>
            </p:txBody>
          </p:sp>
        </mc:Choice>
        <mc:Fallback xmlns=""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7BAA5B5C-0203-7C45-A3D1-BA4783EAF5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1306" y="1720957"/>
                <a:ext cx="978409" cy="558230"/>
              </a:xfrm>
              <a:prstGeom prst="rect">
                <a:avLst/>
              </a:prstGeom>
              <a:blipFill>
                <a:blip r:embed="rId5"/>
                <a:stretch>
                  <a:fillRect t="-9091" b="-50000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D776A1B3-5D9B-5946-BD60-FCD1FDC346BE}"/>
              </a:ext>
            </a:extLst>
          </p:cNvPr>
          <p:cNvSpPr/>
          <p:nvPr/>
        </p:nvSpPr>
        <p:spPr>
          <a:xfrm>
            <a:off x="1861326" y="2656877"/>
            <a:ext cx="5598368" cy="1309213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anchor="ctr">
            <a:noAutofit/>
          </a:bodyPr>
          <a:lstStyle/>
          <a:p>
            <a:pPr algn="ctr">
              <a:buClr>
                <a:srgbClr val="2557A1"/>
              </a:buClr>
            </a:pPr>
            <a:r>
              <a:rPr lang="ru-RU" sz="2400" dirty="0">
                <a:solidFill>
                  <a:srgbClr val="28516A"/>
                </a:solidFill>
                <a:latin typeface="Myriad Pro" panose="020B0503030403020204" pitchFamily="34" charset="0"/>
              </a:rPr>
              <a:t>Простым языком</a:t>
            </a:r>
            <a:r>
              <a:rPr lang="en-US" sz="2400" dirty="0">
                <a:solidFill>
                  <a:srgbClr val="28516A"/>
                </a:solidFill>
                <a:latin typeface="Myriad Pro" panose="020B0503030403020204" pitchFamily="34" charset="0"/>
              </a:rPr>
              <a:t>:</a:t>
            </a:r>
            <a:r>
              <a:rPr lang="en-US" sz="2400" b="1" dirty="0">
                <a:solidFill>
                  <a:srgbClr val="28516A"/>
                </a:solidFill>
                <a:latin typeface="Myriad Pro" panose="020B0503030403020204" pitchFamily="34" charset="0"/>
              </a:rPr>
              <a:t> </a:t>
            </a:r>
            <a:r>
              <a:rPr lang="ru-RU" sz="2400" dirty="0">
                <a:solidFill>
                  <a:srgbClr val="373737"/>
                </a:solidFill>
                <a:latin typeface="Myriad Pro" panose="020B0503030403020204" pitchFamily="34" charset="0"/>
              </a:rPr>
              <a:t>чем больше наблюдений, тем мы ближе к истине</a:t>
            </a:r>
            <a:endParaRPr lang="en-US" sz="2400" dirty="0">
              <a:solidFill>
                <a:srgbClr val="373737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73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applause.wav"/>
          </p:stSnd>
        </p:sndAc>
      </p:transition>
    </mc:Choice>
    <mc:Fallback xmlns="">
      <p:transition spd="slow">
        <p:sndAc>
          <p:stSnd>
            <p:snd r:embed="rId6" name="applause.wav"/>
          </p:stSnd>
        </p:sndAc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Тема Office">
  <a:themeElements>
    <a:clrScheme name="Custom 4">
      <a:dk1>
        <a:srgbClr val="3A3A3A"/>
      </a:dk1>
      <a:lt1>
        <a:srgbClr val="E9E9E9"/>
      </a:lt1>
      <a:dk2>
        <a:srgbClr val="953734"/>
      </a:dk2>
      <a:lt2>
        <a:srgbClr val="EEECE1"/>
      </a:lt2>
      <a:accent1>
        <a:srgbClr val="0058A9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yriad Pro+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2330</Words>
  <Application>Microsoft Macintosh PowerPoint</Application>
  <PresentationFormat>Экран (4:3)</PresentationFormat>
  <Paragraphs>465</Paragraphs>
  <Slides>79</Slides>
  <Notes>79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79</vt:i4>
      </vt:variant>
    </vt:vector>
  </HeadingPairs>
  <TitlesOfParts>
    <vt:vector size="89" baseType="lpstr">
      <vt:lpstr>Arial</vt:lpstr>
      <vt:lpstr>Calibri</vt:lpstr>
      <vt:lpstr>Cambria Math</vt:lpstr>
      <vt:lpstr>DIN Alternate Bold</vt:lpstr>
      <vt:lpstr>Helvetica Neue Medium</vt:lpstr>
      <vt:lpstr>Myriad pro</vt:lpstr>
      <vt:lpstr>Myriad pro</vt:lpstr>
      <vt:lpstr>MyriadPro-Bold</vt:lpstr>
      <vt:lpstr>MyriadPro-Regular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Филипп Ульянкин</cp:lastModifiedBy>
  <cp:revision>1853</cp:revision>
  <dcterms:created xsi:type="dcterms:W3CDTF">2005-01-01T07:06:31Z</dcterms:created>
  <dcterms:modified xsi:type="dcterms:W3CDTF">2020-10-22T17:55:34Z</dcterms:modified>
</cp:coreProperties>
</file>